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84544"/>
            <a:ext cx="4000500" cy="14401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Telecom Egypt Intelligent Assistant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2267583"/>
            <a:ext cx="4000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6B35"/>
                </a:solidFill>
              </a:rPr>
              <a:t>Production-Ready RAG Chatbot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571500" y="2865872"/>
            <a:ext cx="107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✓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750094" y="2865872"/>
            <a:ext cx="2645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Powered by official website (te.eg) + user uploads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3106973"/>
            <a:ext cx="107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✓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50094" y="3106973"/>
            <a:ext cx="2850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Multilingual support: Arabic, Egyptian dialect, English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3348075"/>
            <a:ext cx="107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✓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750094" y="3348075"/>
            <a:ext cx="27248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Grounded answers with automatic source citations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571500" y="3589176"/>
            <a:ext cx="1071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✓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750094" y="3589176"/>
            <a:ext cx="21450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Enterprise-grade security and scalability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571500" y="4187465"/>
            <a:ext cx="4000500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Presenter: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Mohamed Saeed Abu Samaha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
</a:t>
            </a:r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Date: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 08/01/2026</a:t>
            </a:r>
            <a:endParaRPr lang="en-US" sz="683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69" y="2153813"/>
            <a:ext cx="1071563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28010" y="428625"/>
            <a:ext cx="428798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LLM: Groq LLaMA-3.3-70b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071563" y="1180505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Model &amp; Deployment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1071563" y="1498402"/>
            <a:ext cx="3357563" cy="1204057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71563" y="1498402"/>
            <a:ext cx="28575" cy="1204057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Text 4"/>
          <p:cNvSpPr/>
          <p:nvPr/>
        </p:nvSpPr>
        <p:spPr>
          <a:xfrm>
            <a:off x="1200150" y="1626989"/>
            <a:ext cx="31003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Groq LLaMA-3.3-70b-versatile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1200150" y="1853803"/>
            <a:ext cx="3100388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Provider: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Groq (managed endpoint)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1200150" y="2048108"/>
            <a:ext cx="3100388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Context Window: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8,192 tokens</a:t>
            </a:r>
            <a:endParaRPr lang="en-US" sz="584" dirty="0"/>
          </a:p>
        </p:txBody>
      </p:sp>
      <p:sp>
        <p:nvSpPr>
          <p:cNvPr id="10" name="Text 7"/>
          <p:cNvSpPr/>
          <p:nvPr/>
        </p:nvSpPr>
        <p:spPr>
          <a:xfrm>
            <a:off x="1200150" y="2242412"/>
            <a:ext cx="3100388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Latency: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Ultra-low (milliseconds)</a:t>
            </a:r>
            <a:endParaRPr lang="en-US" sz="584" dirty="0"/>
          </a:p>
        </p:txBody>
      </p:sp>
      <p:sp>
        <p:nvSpPr>
          <p:cNvPr id="11" name="Text 8"/>
          <p:cNvSpPr/>
          <p:nvPr/>
        </p:nvSpPr>
        <p:spPr>
          <a:xfrm>
            <a:off x="1200150" y="2436716"/>
            <a:ext cx="3100388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Role: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 Answer generation &amp; context consolidation</a:t>
            </a:r>
            <a:endParaRPr lang="en-US" sz="584" dirty="0"/>
          </a:p>
        </p:txBody>
      </p:sp>
      <p:sp>
        <p:nvSpPr>
          <p:cNvPr id="12" name="Shape 9"/>
          <p:cNvSpPr/>
          <p:nvPr/>
        </p:nvSpPr>
        <p:spPr>
          <a:xfrm>
            <a:off x="1071563" y="2809615"/>
            <a:ext cx="3357563" cy="137874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1071563" y="2809615"/>
            <a:ext cx="28575" cy="137874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4" name="Text 11"/>
          <p:cNvSpPr/>
          <p:nvPr/>
        </p:nvSpPr>
        <p:spPr>
          <a:xfrm>
            <a:off x="1200150" y="2938202"/>
            <a:ext cx="31003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Key Capabilities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1200150" y="3179304"/>
            <a:ext cx="310038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Multi-lingual understanding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1200150" y="3366827"/>
            <a:ext cx="310038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Arabic dialect support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1200150" y="3554350"/>
            <a:ext cx="310038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Instruction following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1200150" y="3741874"/>
            <a:ext cx="310038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Citation generation</a:t>
            </a:r>
            <a:endParaRPr lang="en-US" sz="621" dirty="0"/>
          </a:p>
        </p:txBody>
      </p:sp>
      <p:sp>
        <p:nvSpPr>
          <p:cNvPr id="19" name="Text 16"/>
          <p:cNvSpPr/>
          <p:nvPr/>
        </p:nvSpPr>
        <p:spPr>
          <a:xfrm>
            <a:off x="1200150" y="3929397"/>
            <a:ext cx="3100388" cy="1303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Reasoning over contexts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1071563" y="4402671"/>
            <a:ext cx="1635919" cy="496491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157288" y="4488396"/>
            <a:ext cx="146446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Response Time</a:t>
            </a:r>
            <a:endParaRPr lang="en-US" sz="534" dirty="0"/>
          </a:p>
        </p:txBody>
      </p:sp>
      <p:sp>
        <p:nvSpPr>
          <p:cNvPr id="22" name="Text 19"/>
          <p:cNvSpPr/>
          <p:nvPr/>
        </p:nvSpPr>
        <p:spPr>
          <a:xfrm>
            <a:off x="1157288" y="4638415"/>
            <a:ext cx="14644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&lt;2s</a:t>
            </a:r>
            <a:endParaRPr lang="en-US" sz="885" dirty="0"/>
          </a:p>
        </p:txBody>
      </p:sp>
      <p:sp>
        <p:nvSpPr>
          <p:cNvPr id="23" name="Shape 20"/>
          <p:cNvSpPr/>
          <p:nvPr/>
        </p:nvSpPr>
        <p:spPr>
          <a:xfrm>
            <a:off x="2793206" y="4402671"/>
            <a:ext cx="1635919" cy="496491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878931" y="4488396"/>
            <a:ext cx="146446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Throughput</a:t>
            </a:r>
            <a:endParaRPr lang="en-US" sz="534" dirty="0"/>
          </a:p>
        </p:txBody>
      </p:sp>
      <p:sp>
        <p:nvSpPr>
          <p:cNvPr id="25" name="Text 22"/>
          <p:cNvSpPr/>
          <p:nvPr/>
        </p:nvSpPr>
        <p:spPr>
          <a:xfrm>
            <a:off x="2878931" y="4638415"/>
            <a:ext cx="14644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1000+/hr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4714875" y="1180505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RAG Prompt &amp; Processing</a:t>
            </a:r>
            <a:endParaRPr lang="en-US" sz="885" dirty="0"/>
          </a:p>
        </p:txBody>
      </p:sp>
      <p:sp>
        <p:nvSpPr>
          <p:cNvPr id="27" name="Shape 24"/>
          <p:cNvSpPr/>
          <p:nvPr/>
        </p:nvSpPr>
        <p:spPr>
          <a:xfrm>
            <a:off x="4714875" y="1498402"/>
            <a:ext cx="3357563" cy="147518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4714875" y="1498402"/>
            <a:ext cx="28575" cy="147518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9" name="Text 26"/>
          <p:cNvSpPr/>
          <p:nvPr/>
        </p:nvSpPr>
        <p:spPr>
          <a:xfrm>
            <a:off x="4786313" y="1569839"/>
            <a:ext cx="32146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Prompt Template Structure</a:t>
            </a:r>
            <a:endParaRPr lang="en-US" sz="683" dirty="0"/>
          </a:p>
        </p:txBody>
      </p:sp>
      <p:sp>
        <p:nvSpPr>
          <p:cNvPr id="30" name="Shape 27"/>
          <p:cNvSpPr/>
          <p:nvPr/>
        </p:nvSpPr>
        <p:spPr>
          <a:xfrm>
            <a:off x="4786313" y="1762720"/>
            <a:ext cx="3214688" cy="113942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786313" y="1762720"/>
            <a:ext cx="21431" cy="1139428"/>
          </a:xfrm>
          <a:prstGeom prst="rect">
            <a:avLst/>
          </a:prstGeom>
          <a:solidFill>
            <a:srgbClr val="FFB59A"/>
          </a:solidFill>
          <a:ln/>
        </p:spPr>
      </p:sp>
      <p:sp>
        <p:nvSpPr>
          <p:cNvPr id="32" name="Text 29"/>
          <p:cNvSpPr/>
          <p:nvPr/>
        </p:nvSpPr>
        <p:spPr>
          <a:xfrm>
            <a:off x="4843463" y="1819870"/>
            <a:ext cx="31003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SYSTEM: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 You are a helpful assistant...</a:t>
            </a:r>
            <a:endParaRPr lang="en-US" sz="534" dirty="0"/>
          </a:p>
        </p:txBody>
      </p:sp>
      <p:sp>
        <p:nvSpPr>
          <p:cNvPr id="33" name="Text 30"/>
          <p:cNvSpPr/>
          <p:nvPr/>
        </p:nvSpPr>
        <p:spPr>
          <a:xfrm>
            <a:off x="4843463" y="1971675"/>
            <a:ext cx="37368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SOURCES:</a:t>
            </a:r>
            <a:endParaRPr lang="en-US" sz="534" dirty="0"/>
          </a:p>
        </p:txBody>
      </p:sp>
      <p:sp>
        <p:nvSpPr>
          <p:cNvPr id="34" name="Text 31"/>
          <p:cNvSpPr/>
          <p:nvPr/>
        </p:nvSpPr>
        <p:spPr>
          <a:xfrm>
            <a:off x="4843463" y="2112764"/>
            <a:ext cx="31003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[Top-K retrieved chunks]</a:t>
            </a:r>
            <a:endParaRPr lang="en-US" sz="568" dirty="0"/>
          </a:p>
        </p:txBody>
      </p:sp>
      <p:sp>
        <p:nvSpPr>
          <p:cNvPr id="35" name="Text 32"/>
          <p:cNvSpPr/>
          <p:nvPr/>
        </p:nvSpPr>
        <p:spPr>
          <a:xfrm>
            <a:off x="4843463" y="2264569"/>
            <a:ext cx="55897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INSTRUCTION:</a:t>
            </a:r>
            <a:endParaRPr lang="en-US" sz="534" dirty="0"/>
          </a:p>
        </p:txBody>
      </p:sp>
      <p:sp>
        <p:nvSpPr>
          <p:cNvPr id="36" name="Text 33"/>
          <p:cNvSpPr/>
          <p:nvPr/>
        </p:nvSpPr>
        <p:spPr>
          <a:xfrm>
            <a:off x="4843463" y="2405658"/>
            <a:ext cx="31003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"Answer only using sources."</a:t>
            </a:r>
            <a:endParaRPr lang="en-US" sz="568" dirty="0"/>
          </a:p>
        </p:txBody>
      </p:sp>
      <p:sp>
        <p:nvSpPr>
          <p:cNvPr id="37" name="Text 34"/>
          <p:cNvSpPr/>
          <p:nvPr/>
        </p:nvSpPr>
        <p:spPr>
          <a:xfrm>
            <a:off x="4843463" y="2552105"/>
            <a:ext cx="31003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"If not found, say so."</a:t>
            </a:r>
            <a:endParaRPr lang="en-US" sz="568" dirty="0"/>
          </a:p>
        </p:txBody>
      </p:sp>
      <p:sp>
        <p:nvSpPr>
          <p:cNvPr id="38" name="Text 35"/>
          <p:cNvSpPr/>
          <p:nvPr/>
        </p:nvSpPr>
        <p:spPr>
          <a:xfrm>
            <a:off x="4843463" y="2698552"/>
            <a:ext cx="31003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"Cite sources."</a:t>
            </a:r>
            <a:endParaRPr lang="en-US" sz="568" dirty="0"/>
          </a:p>
        </p:txBody>
      </p:sp>
      <p:sp>
        <p:nvSpPr>
          <p:cNvPr id="39" name="Text 36"/>
          <p:cNvSpPr/>
          <p:nvPr/>
        </p:nvSpPr>
        <p:spPr>
          <a:xfrm>
            <a:off x="4714875" y="3080742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Post-Processing</a:t>
            </a:r>
            <a:endParaRPr lang="en-US" sz="885" dirty="0"/>
          </a:p>
        </p:txBody>
      </p:sp>
      <p:sp>
        <p:nvSpPr>
          <p:cNvPr id="40" name="Shape 37"/>
          <p:cNvSpPr/>
          <p:nvPr/>
        </p:nvSpPr>
        <p:spPr>
          <a:xfrm>
            <a:off x="4714875" y="3398639"/>
            <a:ext cx="3357563" cy="48398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4714875" y="3398639"/>
            <a:ext cx="28575" cy="48398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2" name="Shape 39"/>
          <p:cNvSpPr/>
          <p:nvPr/>
        </p:nvSpPr>
        <p:spPr>
          <a:xfrm>
            <a:off x="4814888" y="3498652"/>
            <a:ext cx="257175" cy="257175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4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3570089"/>
            <a:ext cx="114300" cy="114300"/>
          </a:xfrm>
          <a:prstGeom prst="rect">
            <a:avLst/>
          </a:prstGeom>
        </p:spPr>
      </p:pic>
      <p:sp>
        <p:nvSpPr>
          <p:cNvPr id="44" name="Text 40"/>
          <p:cNvSpPr/>
          <p:nvPr/>
        </p:nvSpPr>
        <p:spPr>
          <a:xfrm>
            <a:off x="5157788" y="3498652"/>
            <a:ext cx="231571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Citation Validation</a:t>
            </a:r>
            <a:endParaRPr lang="en-US" sz="634" dirty="0"/>
          </a:p>
        </p:txBody>
      </p:sp>
      <p:sp>
        <p:nvSpPr>
          <p:cNvPr id="45" name="Text 41"/>
          <p:cNvSpPr/>
          <p:nvPr/>
        </p:nvSpPr>
        <p:spPr>
          <a:xfrm>
            <a:off x="5157788" y="3654028"/>
            <a:ext cx="23157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Ensure every factual claim has at least one source citation</a:t>
            </a:r>
            <a:endParaRPr lang="en-US" sz="621" dirty="0"/>
          </a:p>
        </p:txBody>
      </p:sp>
      <p:sp>
        <p:nvSpPr>
          <p:cNvPr id="46" name="Shape 42"/>
          <p:cNvSpPr/>
          <p:nvPr/>
        </p:nvSpPr>
        <p:spPr>
          <a:xfrm>
            <a:off x="4714875" y="3939778"/>
            <a:ext cx="3357563" cy="48398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7" name="Shape 43"/>
          <p:cNvSpPr/>
          <p:nvPr/>
        </p:nvSpPr>
        <p:spPr>
          <a:xfrm>
            <a:off x="4714875" y="3939778"/>
            <a:ext cx="28575" cy="48398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8" name="Shape 44"/>
          <p:cNvSpPr/>
          <p:nvPr/>
        </p:nvSpPr>
        <p:spPr>
          <a:xfrm>
            <a:off x="4814888" y="4039791"/>
            <a:ext cx="257175" cy="257175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4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4111228"/>
            <a:ext cx="114300" cy="114300"/>
          </a:xfrm>
          <a:prstGeom prst="rect">
            <a:avLst/>
          </a:prstGeom>
        </p:spPr>
      </p:pic>
      <p:sp>
        <p:nvSpPr>
          <p:cNvPr id="50" name="Text 45"/>
          <p:cNvSpPr/>
          <p:nvPr/>
        </p:nvSpPr>
        <p:spPr>
          <a:xfrm>
            <a:off x="5157788" y="4039791"/>
            <a:ext cx="256438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Confidence Scoring</a:t>
            </a:r>
            <a:endParaRPr lang="en-US" sz="634" dirty="0"/>
          </a:p>
        </p:txBody>
      </p:sp>
      <p:sp>
        <p:nvSpPr>
          <p:cNvPr id="51" name="Text 46"/>
          <p:cNvSpPr/>
          <p:nvPr/>
        </p:nvSpPr>
        <p:spPr>
          <a:xfrm>
            <a:off x="5157788" y="4195167"/>
            <a:ext cx="256438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Calculate confidence based on source relevance and agreement</a:t>
            </a:r>
            <a:endParaRPr lang="en-US" sz="621" dirty="0"/>
          </a:p>
        </p:txBody>
      </p:sp>
      <p:sp>
        <p:nvSpPr>
          <p:cNvPr id="52" name="Shape 47"/>
          <p:cNvSpPr/>
          <p:nvPr/>
        </p:nvSpPr>
        <p:spPr>
          <a:xfrm>
            <a:off x="4714875" y="4480917"/>
            <a:ext cx="3357563" cy="48398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3" name="Shape 48"/>
          <p:cNvSpPr/>
          <p:nvPr/>
        </p:nvSpPr>
        <p:spPr>
          <a:xfrm>
            <a:off x="4714875" y="4480917"/>
            <a:ext cx="28575" cy="48398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4" name="Shape 49"/>
          <p:cNvSpPr/>
          <p:nvPr/>
        </p:nvSpPr>
        <p:spPr>
          <a:xfrm>
            <a:off x="4814888" y="4580930"/>
            <a:ext cx="257175" cy="257175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5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8" y="4652367"/>
            <a:ext cx="142875" cy="114300"/>
          </a:xfrm>
          <a:prstGeom prst="rect">
            <a:avLst/>
          </a:prstGeom>
        </p:spPr>
      </p:pic>
      <p:sp>
        <p:nvSpPr>
          <p:cNvPr id="56" name="Text 50"/>
          <p:cNvSpPr/>
          <p:nvPr/>
        </p:nvSpPr>
        <p:spPr>
          <a:xfrm>
            <a:off x="5157788" y="4580930"/>
            <a:ext cx="220761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</a:rPr>
              <a:t>Source Linking</a:t>
            </a:r>
            <a:endParaRPr lang="en-US" sz="634" dirty="0"/>
          </a:p>
        </p:txBody>
      </p:sp>
      <p:sp>
        <p:nvSpPr>
          <p:cNvPr id="57" name="Text 51"/>
          <p:cNvSpPr/>
          <p:nvPr/>
        </p:nvSpPr>
        <p:spPr>
          <a:xfrm>
            <a:off x="5157788" y="4736306"/>
            <a:ext cx="220761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Link citations to original URLs and document metadata</a:t>
            </a:r>
            <a:endParaRPr lang="en-US" sz="62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15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4997" y="428625"/>
            <a:ext cx="6774005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Setup Pipeline: Crawl → Index → Upsert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928688" y="1212652"/>
            <a:ext cx="1166803" cy="102546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928688" y="1212652"/>
            <a:ext cx="28575" cy="10254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88" y="1371600"/>
            <a:ext cx="257175" cy="22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2988" y="1710928"/>
            <a:ext cx="9382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Web Crawling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1042988" y="1903809"/>
            <a:ext cx="938203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Scrapy crawls te.eg and extracts HTML</a:t>
            </a:r>
            <a:endParaRPr lang="en-US" sz="568" dirty="0"/>
          </a:p>
        </p:txBody>
      </p:sp>
      <p:sp>
        <p:nvSpPr>
          <p:cNvPr id="9" name="Text 5"/>
          <p:cNvSpPr/>
          <p:nvPr/>
        </p:nvSpPr>
        <p:spPr>
          <a:xfrm>
            <a:off x="928688" y="246671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6B35"/>
                </a:solidFill>
              </a:rPr>
              <a:t>↓</a:t>
            </a:r>
            <a:endParaRPr lang="en-US" sz="1269" dirty="0"/>
          </a:p>
        </p:txBody>
      </p:sp>
      <p:sp>
        <p:nvSpPr>
          <p:cNvPr id="10" name="Shape 6"/>
          <p:cNvSpPr/>
          <p:nvPr/>
        </p:nvSpPr>
        <p:spPr>
          <a:xfrm>
            <a:off x="2152641" y="1212652"/>
            <a:ext cx="1166803" cy="102546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2152641" y="1212652"/>
            <a:ext cx="28575" cy="10254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303" y="1371600"/>
            <a:ext cx="1714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266941" y="1710928"/>
            <a:ext cx="9382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File Processing</a:t>
            </a:r>
            <a:endParaRPr lang="en-US" sz="683" dirty="0"/>
          </a:p>
        </p:txBody>
      </p:sp>
      <p:sp>
        <p:nvSpPr>
          <p:cNvPr id="14" name="Text 9"/>
          <p:cNvSpPr/>
          <p:nvPr/>
        </p:nvSpPr>
        <p:spPr>
          <a:xfrm>
            <a:off x="2266941" y="1903809"/>
            <a:ext cx="938203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Parse PDF, DOCX, TXT, HTML, Images</a:t>
            </a:r>
            <a:endParaRPr lang="en-US" sz="568" dirty="0"/>
          </a:p>
        </p:txBody>
      </p:sp>
      <p:sp>
        <p:nvSpPr>
          <p:cNvPr id="15" name="Text 10"/>
          <p:cNvSpPr/>
          <p:nvPr/>
        </p:nvSpPr>
        <p:spPr>
          <a:xfrm>
            <a:off x="2152641" y="246671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6B35"/>
                </a:solidFill>
              </a:rPr>
              <a:t>↓</a:t>
            </a:r>
            <a:endParaRPr lang="en-US" sz="1269" dirty="0"/>
          </a:p>
        </p:txBody>
      </p:sp>
      <p:sp>
        <p:nvSpPr>
          <p:cNvPr id="16" name="Shape 11"/>
          <p:cNvSpPr/>
          <p:nvPr/>
        </p:nvSpPr>
        <p:spPr>
          <a:xfrm>
            <a:off x="3376594" y="1212652"/>
            <a:ext cx="1166803" cy="102546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3376594" y="1212652"/>
            <a:ext cx="28575" cy="1025463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107" y="1371600"/>
            <a:ext cx="285750" cy="2286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490894" y="1710928"/>
            <a:ext cx="9382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Normalization</a:t>
            </a:r>
            <a:endParaRPr lang="en-US" sz="683" dirty="0"/>
          </a:p>
        </p:txBody>
      </p:sp>
      <p:sp>
        <p:nvSpPr>
          <p:cNvPr id="20" name="Text 14"/>
          <p:cNvSpPr/>
          <p:nvPr/>
        </p:nvSpPr>
        <p:spPr>
          <a:xfrm>
            <a:off x="3490894" y="1903809"/>
            <a:ext cx="938203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Clean text &amp; detect language</a:t>
            </a:r>
            <a:endParaRPr lang="en-US" sz="568" dirty="0"/>
          </a:p>
        </p:txBody>
      </p:sp>
      <p:sp>
        <p:nvSpPr>
          <p:cNvPr id="21" name="Text 15"/>
          <p:cNvSpPr/>
          <p:nvPr/>
        </p:nvSpPr>
        <p:spPr>
          <a:xfrm>
            <a:off x="3376594" y="246671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6B35"/>
                </a:solidFill>
              </a:rPr>
              <a:t>↓</a:t>
            </a:r>
            <a:endParaRPr lang="en-US" sz="1269" dirty="0"/>
          </a:p>
        </p:txBody>
      </p:sp>
      <p:sp>
        <p:nvSpPr>
          <p:cNvPr id="22" name="Shape 16"/>
          <p:cNvSpPr/>
          <p:nvPr/>
        </p:nvSpPr>
        <p:spPr>
          <a:xfrm>
            <a:off x="4600547" y="1212652"/>
            <a:ext cx="1166803" cy="116119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4600547" y="1212652"/>
            <a:ext cx="28575" cy="1161194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635" y="1371600"/>
            <a:ext cx="228600" cy="2286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714847" y="1710928"/>
            <a:ext cx="938203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Recursive Chunking</a:t>
            </a:r>
            <a:endParaRPr lang="en-US" sz="683" dirty="0"/>
          </a:p>
        </p:txBody>
      </p:sp>
      <p:sp>
        <p:nvSpPr>
          <p:cNvPr id="26" name="Text 19"/>
          <p:cNvSpPr/>
          <p:nvPr/>
        </p:nvSpPr>
        <p:spPr>
          <a:xfrm>
            <a:off x="4714847" y="2039541"/>
            <a:ext cx="938203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Split into 500-token chunks</a:t>
            </a:r>
            <a:endParaRPr lang="en-US" sz="568" dirty="0"/>
          </a:p>
        </p:txBody>
      </p:sp>
      <p:sp>
        <p:nvSpPr>
          <p:cNvPr id="27" name="Text 20"/>
          <p:cNvSpPr/>
          <p:nvPr/>
        </p:nvSpPr>
        <p:spPr>
          <a:xfrm>
            <a:off x="4600547" y="2602446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6B35"/>
                </a:solidFill>
              </a:rPr>
              <a:t>↓</a:t>
            </a:r>
            <a:endParaRPr lang="en-US" sz="1269" dirty="0"/>
          </a:p>
        </p:txBody>
      </p:sp>
      <p:sp>
        <p:nvSpPr>
          <p:cNvPr id="28" name="Shape 21"/>
          <p:cNvSpPr/>
          <p:nvPr/>
        </p:nvSpPr>
        <p:spPr>
          <a:xfrm>
            <a:off x="5824500" y="1212652"/>
            <a:ext cx="1166803" cy="116119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9" name="Shape 22"/>
          <p:cNvSpPr/>
          <p:nvPr/>
        </p:nvSpPr>
        <p:spPr>
          <a:xfrm>
            <a:off x="5824500" y="1212652"/>
            <a:ext cx="28575" cy="1161194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588" y="1371600"/>
            <a:ext cx="228600" cy="2286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938800" y="1710928"/>
            <a:ext cx="9382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Batch Embeddings</a:t>
            </a:r>
            <a:endParaRPr lang="en-US" sz="683" dirty="0"/>
          </a:p>
        </p:txBody>
      </p:sp>
      <p:sp>
        <p:nvSpPr>
          <p:cNvPr id="32" name="Text 24"/>
          <p:cNvSpPr/>
          <p:nvPr/>
        </p:nvSpPr>
        <p:spPr>
          <a:xfrm>
            <a:off x="5938800" y="1903809"/>
            <a:ext cx="938203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Generate 1024-dim vectors</a:t>
            </a:r>
            <a:endParaRPr lang="en-US" sz="568" dirty="0"/>
          </a:p>
        </p:txBody>
      </p:sp>
      <p:sp>
        <p:nvSpPr>
          <p:cNvPr id="33" name="Text 25"/>
          <p:cNvSpPr/>
          <p:nvPr/>
        </p:nvSpPr>
        <p:spPr>
          <a:xfrm>
            <a:off x="5824500" y="2466715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6B35"/>
                </a:solidFill>
              </a:rPr>
              <a:t>↓</a:t>
            </a:r>
            <a:endParaRPr lang="en-US" sz="1269" dirty="0"/>
          </a:p>
        </p:txBody>
      </p:sp>
      <p:sp>
        <p:nvSpPr>
          <p:cNvPr id="34" name="Shape 26"/>
          <p:cNvSpPr/>
          <p:nvPr/>
        </p:nvSpPr>
        <p:spPr>
          <a:xfrm>
            <a:off x="7048453" y="1212652"/>
            <a:ext cx="1166803" cy="91546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5" name="Shape 27"/>
          <p:cNvSpPr/>
          <p:nvPr/>
        </p:nvSpPr>
        <p:spPr>
          <a:xfrm>
            <a:off x="7048453" y="1212652"/>
            <a:ext cx="28575" cy="915460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829" y="1371600"/>
            <a:ext cx="200025" cy="22860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7162753" y="1710928"/>
            <a:ext cx="9382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Qdrant Upsert</a:t>
            </a:r>
            <a:endParaRPr lang="en-US" sz="683" dirty="0"/>
          </a:p>
        </p:txBody>
      </p:sp>
      <p:sp>
        <p:nvSpPr>
          <p:cNvPr id="38" name="Text 29"/>
          <p:cNvSpPr/>
          <p:nvPr/>
        </p:nvSpPr>
        <p:spPr>
          <a:xfrm>
            <a:off x="7162753" y="1903809"/>
            <a:ext cx="938203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Store in vector database</a:t>
            </a:r>
            <a:endParaRPr lang="en-US" sz="568" dirty="0"/>
          </a:p>
        </p:txBody>
      </p:sp>
      <p:sp>
        <p:nvSpPr>
          <p:cNvPr id="39" name="Shape 30"/>
          <p:cNvSpPr/>
          <p:nvPr/>
        </p:nvSpPr>
        <p:spPr>
          <a:xfrm>
            <a:off x="928688" y="3138227"/>
            <a:ext cx="2333606" cy="12876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0" name="Shape 31"/>
          <p:cNvSpPr/>
          <p:nvPr/>
        </p:nvSpPr>
        <p:spPr>
          <a:xfrm>
            <a:off x="928688" y="3138227"/>
            <a:ext cx="28575" cy="128766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1" name="Text 32"/>
          <p:cNvSpPr/>
          <p:nvPr/>
        </p:nvSpPr>
        <p:spPr>
          <a:xfrm>
            <a:off x="1057275" y="3266815"/>
            <a:ext cx="2076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Crawling Config</a:t>
            </a:r>
            <a:endParaRPr lang="en-US" sz="683" dirty="0"/>
          </a:p>
        </p:txBody>
      </p:sp>
      <p:sp>
        <p:nvSpPr>
          <p:cNvPr id="42" name="Text 33"/>
          <p:cNvSpPr/>
          <p:nvPr/>
        </p:nvSpPr>
        <p:spPr>
          <a:xfrm>
            <a:off x="1057275" y="3488271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Domain: te.eg</a:t>
            </a:r>
            <a:endParaRPr lang="en-US" sz="621" dirty="0"/>
          </a:p>
        </p:txBody>
      </p:sp>
      <p:sp>
        <p:nvSpPr>
          <p:cNvPr id="43" name="Text 34"/>
          <p:cNvSpPr/>
          <p:nvPr/>
        </p:nvSpPr>
        <p:spPr>
          <a:xfrm>
            <a:off x="1057275" y="3661507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Max depth: 5 levels</a:t>
            </a:r>
            <a:endParaRPr lang="en-US" sz="621" dirty="0"/>
          </a:p>
        </p:txBody>
      </p:sp>
      <p:sp>
        <p:nvSpPr>
          <p:cNvPr id="44" name="Text 35"/>
          <p:cNvSpPr/>
          <p:nvPr/>
        </p:nvSpPr>
        <p:spPr>
          <a:xfrm>
            <a:off x="1057275" y="3834743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Timeout: 30s per page</a:t>
            </a:r>
            <a:endParaRPr lang="en-US" sz="621" dirty="0"/>
          </a:p>
        </p:txBody>
      </p:sp>
      <p:sp>
        <p:nvSpPr>
          <p:cNvPr id="45" name="Text 36"/>
          <p:cNvSpPr/>
          <p:nvPr/>
        </p:nvSpPr>
        <p:spPr>
          <a:xfrm>
            <a:off x="1057275" y="4007979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Retry: 3 attempts</a:t>
            </a:r>
            <a:endParaRPr lang="en-US" sz="621" dirty="0"/>
          </a:p>
        </p:txBody>
      </p:sp>
      <p:sp>
        <p:nvSpPr>
          <p:cNvPr id="46" name="Text 37"/>
          <p:cNvSpPr/>
          <p:nvPr/>
        </p:nvSpPr>
        <p:spPr>
          <a:xfrm>
            <a:off x="1057275" y="4181215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Robots.txt: Respected</a:t>
            </a:r>
            <a:endParaRPr lang="en-US" sz="621" dirty="0"/>
          </a:p>
        </p:txBody>
      </p:sp>
      <p:sp>
        <p:nvSpPr>
          <p:cNvPr id="47" name="Shape 38"/>
          <p:cNvSpPr/>
          <p:nvPr/>
        </p:nvSpPr>
        <p:spPr>
          <a:xfrm>
            <a:off x="3405169" y="3138227"/>
            <a:ext cx="2333634" cy="12876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8" name="Shape 39"/>
          <p:cNvSpPr/>
          <p:nvPr/>
        </p:nvSpPr>
        <p:spPr>
          <a:xfrm>
            <a:off x="3405169" y="3138227"/>
            <a:ext cx="28575" cy="128766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9" name="Text 40"/>
          <p:cNvSpPr/>
          <p:nvPr/>
        </p:nvSpPr>
        <p:spPr>
          <a:xfrm>
            <a:off x="3533756" y="3266815"/>
            <a:ext cx="20764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Chunking Config</a:t>
            </a:r>
            <a:endParaRPr lang="en-US" sz="683" dirty="0"/>
          </a:p>
        </p:txBody>
      </p:sp>
      <p:sp>
        <p:nvSpPr>
          <p:cNvPr id="50" name="Text 41"/>
          <p:cNvSpPr/>
          <p:nvPr/>
        </p:nvSpPr>
        <p:spPr>
          <a:xfrm>
            <a:off x="3533756" y="3488271"/>
            <a:ext cx="2076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Max tokens: ~500</a:t>
            </a:r>
            <a:endParaRPr lang="en-US" sz="621" dirty="0"/>
          </a:p>
        </p:txBody>
      </p:sp>
      <p:sp>
        <p:nvSpPr>
          <p:cNvPr id="51" name="Text 42"/>
          <p:cNvSpPr/>
          <p:nvPr/>
        </p:nvSpPr>
        <p:spPr>
          <a:xfrm>
            <a:off x="3533756" y="3661507"/>
            <a:ext cx="2076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Overlap: 20-30%</a:t>
            </a:r>
            <a:endParaRPr lang="en-US" sz="621" dirty="0"/>
          </a:p>
        </p:txBody>
      </p:sp>
      <p:sp>
        <p:nvSpPr>
          <p:cNvPr id="52" name="Text 43"/>
          <p:cNvSpPr/>
          <p:nvPr/>
        </p:nvSpPr>
        <p:spPr>
          <a:xfrm>
            <a:off x="3533756" y="3834743"/>
            <a:ext cx="2076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Separators: Hierarchical</a:t>
            </a:r>
            <a:endParaRPr lang="en-US" sz="621" dirty="0"/>
          </a:p>
        </p:txBody>
      </p:sp>
      <p:sp>
        <p:nvSpPr>
          <p:cNvPr id="53" name="Text 44"/>
          <p:cNvSpPr/>
          <p:nvPr/>
        </p:nvSpPr>
        <p:spPr>
          <a:xfrm>
            <a:off x="3533756" y="4007979"/>
            <a:ext cx="2076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Metadata: Preserved</a:t>
            </a:r>
            <a:endParaRPr lang="en-US" sz="621" dirty="0"/>
          </a:p>
        </p:txBody>
      </p:sp>
      <p:sp>
        <p:nvSpPr>
          <p:cNvPr id="54" name="Text 45"/>
          <p:cNvSpPr/>
          <p:nvPr/>
        </p:nvSpPr>
        <p:spPr>
          <a:xfrm>
            <a:off x="3533756" y="4181215"/>
            <a:ext cx="20764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Dedup: Content hash</a:t>
            </a:r>
            <a:endParaRPr lang="en-US" sz="621" dirty="0"/>
          </a:p>
        </p:txBody>
      </p:sp>
      <p:sp>
        <p:nvSpPr>
          <p:cNvPr id="55" name="Shape 46"/>
          <p:cNvSpPr/>
          <p:nvPr/>
        </p:nvSpPr>
        <p:spPr>
          <a:xfrm>
            <a:off x="5881678" y="3138227"/>
            <a:ext cx="2333606" cy="128766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6" name="Shape 47"/>
          <p:cNvSpPr/>
          <p:nvPr/>
        </p:nvSpPr>
        <p:spPr>
          <a:xfrm>
            <a:off x="5881678" y="3138227"/>
            <a:ext cx="28575" cy="128766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7" name="Text 48"/>
          <p:cNvSpPr/>
          <p:nvPr/>
        </p:nvSpPr>
        <p:spPr>
          <a:xfrm>
            <a:off x="6010266" y="3266815"/>
            <a:ext cx="2076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Batch Processing</a:t>
            </a:r>
            <a:endParaRPr lang="en-US" sz="683" dirty="0"/>
          </a:p>
        </p:txBody>
      </p:sp>
      <p:sp>
        <p:nvSpPr>
          <p:cNvPr id="58" name="Text 49"/>
          <p:cNvSpPr/>
          <p:nvPr/>
        </p:nvSpPr>
        <p:spPr>
          <a:xfrm>
            <a:off x="6010266" y="3488271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Embedding batch: 32 chunks</a:t>
            </a:r>
            <a:endParaRPr lang="en-US" sz="621" dirty="0"/>
          </a:p>
        </p:txBody>
      </p:sp>
      <p:sp>
        <p:nvSpPr>
          <p:cNvPr id="59" name="Text 50"/>
          <p:cNvSpPr/>
          <p:nvPr/>
        </p:nvSpPr>
        <p:spPr>
          <a:xfrm>
            <a:off x="6010266" y="3661507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Qdrant batch: 256-1024 points</a:t>
            </a:r>
            <a:endParaRPr lang="en-US" sz="621" dirty="0"/>
          </a:p>
        </p:txBody>
      </p:sp>
      <p:sp>
        <p:nvSpPr>
          <p:cNvPr id="60" name="Text 51"/>
          <p:cNvSpPr/>
          <p:nvPr/>
        </p:nvSpPr>
        <p:spPr>
          <a:xfrm>
            <a:off x="6010266" y="3834743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Idempotent: Yes (upsert mode)</a:t>
            </a:r>
            <a:endParaRPr lang="en-US" sz="621" dirty="0"/>
          </a:p>
        </p:txBody>
      </p:sp>
      <p:sp>
        <p:nvSpPr>
          <p:cNvPr id="61" name="Text 52"/>
          <p:cNvSpPr/>
          <p:nvPr/>
        </p:nvSpPr>
        <p:spPr>
          <a:xfrm>
            <a:off x="6010266" y="4007979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Error recovery: Automatic retry</a:t>
            </a:r>
            <a:endParaRPr lang="en-US" sz="621" dirty="0"/>
          </a:p>
        </p:txBody>
      </p:sp>
      <p:sp>
        <p:nvSpPr>
          <p:cNvPr id="62" name="Text 53"/>
          <p:cNvSpPr/>
          <p:nvPr/>
        </p:nvSpPr>
        <p:spPr>
          <a:xfrm>
            <a:off x="6010266" y="4181215"/>
            <a:ext cx="20764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Logging: Comprehensive</a:t>
            </a:r>
            <a:endParaRPr lang="en-US" sz="621" dirty="0"/>
          </a:p>
        </p:txBody>
      </p:sp>
      <p:sp>
        <p:nvSpPr>
          <p:cNvPr id="63" name="Text 54"/>
          <p:cNvSpPr/>
          <p:nvPr/>
        </p:nvSpPr>
        <p:spPr>
          <a:xfrm>
            <a:off x="928688" y="4640200"/>
            <a:ext cx="7286625" cy="241102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Performance Metrics (Typical Run)</a:t>
            </a:r>
            <a:endParaRPr lang="en-US" sz="784" dirty="0"/>
          </a:p>
        </p:txBody>
      </p:sp>
      <p:sp>
        <p:nvSpPr>
          <p:cNvPr id="64" name="Shape 55"/>
          <p:cNvSpPr/>
          <p:nvPr/>
        </p:nvSpPr>
        <p:spPr>
          <a:xfrm>
            <a:off x="928688" y="4995602"/>
            <a:ext cx="1735931" cy="51970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65" name="Text 56"/>
          <p:cNvSpPr/>
          <p:nvPr/>
        </p:nvSpPr>
        <p:spPr>
          <a:xfrm>
            <a:off x="1028700" y="5095615"/>
            <a:ext cx="15359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Pages Crawled</a:t>
            </a:r>
            <a:endParaRPr lang="en-US" sz="534" dirty="0"/>
          </a:p>
        </p:txBody>
      </p:sp>
      <p:sp>
        <p:nvSpPr>
          <p:cNvPr id="66" name="Text 57"/>
          <p:cNvSpPr/>
          <p:nvPr/>
        </p:nvSpPr>
        <p:spPr>
          <a:xfrm>
            <a:off x="1028700" y="5259921"/>
            <a:ext cx="1535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50-100</a:t>
            </a:r>
            <a:endParaRPr lang="en-US" sz="784" dirty="0"/>
          </a:p>
        </p:txBody>
      </p:sp>
      <p:sp>
        <p:nvSpPr>
          <p:cNvPr id="67" name="Shape 58"/>
          <p:cNvSpPr/>
          <p:nvPr/>
        </p:nvSpPr>
        <p:spPr>
          <a:xfrm>
            <a:off x="2778919" y="4995602"/>
            <a:ext cx="1735931" cy="51970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68" name="Text 59"/>
          <p:cNvSpPr/>
          <p:nvPr/>
        </p:nvSpPr>
        <p:spPr>
          <a:xfrm>
            <a:off x="2878931" y="5095615"/>
            <a:ext cx="15359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Chunks Generated</a:t>
            </a:r>
            <a:endParaRPr lang="en-US" sz="534" dirty="0"/>
          </a:p>
        </p:txBody>
      </p:sp>
      <p:sp>
        <p:nvSpPr>
          <p:cNvPr id="69" name="Text 60"/>
          <p:cNvSpPr/>
          <p:nvPr/>
        </p:nvSpPr>
        <p:spPr>
          <a:xfrm>
            <a:off x="2878931" y="5259921"/>
            <a:ext cx="1535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500-1000</a:t>
            </a:r>
            <a:endParaRPr lang="en-US" sz="784" dirty="0"/>
          </a:p>
        </p:txBody>
      </p:sp>
      <p:sp>
        <p:nvSpPr>
          <p:cNvPr id="70" name="Shape 61"/>
          <p:cNvSpPr/>
          <p:nvPr/>
        </p:nvSpPr>
        <p:spPr>
          <a:xfrm>
            <a:off x="4629150" y="4995602"/>
            <a:ext cx="1735931" cy="51970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71" name="Text 62"/>
          <p:cNvSpPr/>
          <p:nvPr/>
        </p:nvSpPr>
        <p:spPr>
          <a:xfrm>
            <a:off x="4729163" y="5095615"/>
            <a:ext cx="15359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Embeddings Created</a:t>
            </a:r>
            <a:endParaRPr lang="en-US" sz="534" dirty="0"/>
          </a:p>
        </p:txBody>
      </p:sp>
      <p:sp>
        <p:nvSpPr>
          <p:cNvPr id="72" name="Text 63"/>
          <p:cNvSpPr/>
          <p:nvPr/>
        </p:nvSpPr>
        <p:spPr>
          <a:xfrm>
            <a:off x="4729163" y="5259921"/>
            <a:ext cx="1535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500-1000</a:t>
            </a:r>
            <a:endParaRPr lang="en-US" sz="784" dirty="0"/>
          </a:p>
        </p:txBody>
      </p:sp>
      <p:sp>
        <p:nvSpPr>
          <p:cNvPr id="73" name="Shape 64"/>
          <p:cNvSpPr/>
          <p:nvPr/>
        </p:nvSpPr>
        <p:spPr>
          <a:xfrm>
            <a:off x="6479381" y="4995602"/>
            <a:ext cx="1735931" cy="51970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74" name="Text 65"/>
          <p:cNvSpPr/>
          <p:nvPr/>
        </p:nvSpPr>
        <p:spPr>
          <a:xfrm>
            <a:off x="6579394" y="5095615"/>
            <a:ext cx="153590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E0E0E0"/>
                </a:solidFill>
              </a:rPr>
              <a:t>Total Runtime</a:t>
            </a:r>
            <a:endParaRPr lang="en-US" sz="534" dirty="0"/>
          </a:p>
        </p:txBody>
      </p:sp>
      <p:sp>
        <p:nvSpPr>
          <p:cNvPr id="75" name="Text 66"/>
          <p:cNvSpPr/>
          <p:nvPr/>
        </p:nvSpPr>
        <p:spPr>
          <a:xfrm>
            <a:off x="6579394" y="5259921"/>
            <a:ext cx="1535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10-15 min</a:t>
            </a:r>
            <a:endParaRPr lang="en-US" sz="78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981" y="428625"/>
            <a:ext cx="365600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Streamlit UI Features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071563" y="1180505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Chat Interface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1071563" y="1619845"/>
            <a:ext cx="3357563" cy="66436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71563" y="1619845"/>
            <a:ext cx="28575" cy="66436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Shape 4"/>
          <p:cNvSpPr/>
          <p:nvPr/>
        </p:nvSpPr>
        <p:spPr>
          <a:xfrm>
            <a:off x="1185863" y="1734145"/>
            <a:ext cx="285750" cy="285750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70" y="1812727"/>
            <a:ext cx="160734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57338" y="1734145"/>
            <a:ext cx="27574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Message History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1557338" y="1912739"/>
            <a:ext cx="27574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Full conversation history with timestamps, user/assistant roles, and persistent storage</a:t>
            </a:r>
            <a:endParaRPr lang="en-US" sz="621" dirty="0"/>
          </a:p>
        </p:txBody>
      </p:sp>
      <p:sp>
        <p:nvSpPr>
          <p:cNvPr id="11" name="Shape 7"/>
          <p:cNvSpPr/>
          <p:nvPr/>
        </p:nvSpPr>
        <p:spPr>
          <a:xfrm>
            <a:off x="1071563" y="2391370"/>
            <a:ext cx="3357563" cy="66436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1071563" y="2391370"/>
            <a:ext cx="28575" cy="66436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3" name="Shape 9"/>
          <p:cNvSpPr/>
          <p:nvPr/>
        </p:nvSpPr>
        <p:spPr>
          <a:xfrm>
            <a:off x="1185863" y="2505670"/>
            <a:ext cx="285750" cy="285750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4" y="2584252"/>
            <a:ext cx="128588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557338" y="2505670"/>
            <a:ext cx="27574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Language Selector</a:t>
            </a:r>
            <a:endParaRPr lang="en-US" sz="683" dirty="0"/>
          </a:p>
        </p:txBody>
      </p:sp>
      <p:sp>
        <p:nvSpPr>
          <p:cNvPr id="16" name="Text 11"/>
          <p:cNvSpPr/>
          <p:nvPr/>
        </p:nvSpPr>
        <p:spPr>
          <a:xfrm>
            <a:off x="1557338" y="2684264"/>
            <a:ext cx="27574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Dropdown to select English, Arabic, or Egyptian Dialect for query and response</a:t>
            </a:r>
            <a:endParaRPr lang="en-US" sz="621" dirty="0"/>
          </a:p>
        </p:txBody>
      </p:sp>
      <p:sp>
        <p:nvSpPr>
          <p:cNvPr id="17" name="Shape 12"/>
          <p:cNvSpPr/>
          <p:nvPr/>
        </p:nvSpPr>
        <p:spPr>
          <a:xfrm>
            <a:off x="1071563" y="3162895"/>
            <a:ext cx="3357563" cy="66436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1071563" y="3162895"/>
            <a:ext cx="28575" cy="66436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9" name="Shape 14"/>
          <p:cNvSpPr/>
          <p:nvPr/>
        </p:nvSpPr>
        <p:spPr>
          <a:xfrm>
            <a:off x="1185863" y="3277195"/>
            <a:ext cx="285750" cy="285750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07" y="3355777"/>
            <a:ext cx="144661" cy="1285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57338" y="3277195"/>
            <a:ext cx="27574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Query Input</a:t>
            </a:r>
            <a:endParaRPr lang="en-US" sz="683" dirty="0"/>
          </a:p>
        </p:txBody>
      </p:sp>
      <p:sp>
        <p:nvSpPr>
          <p:cNvPr id="22" name="Text 16"/>
          <p:cNvSpPr/>
          <p:nvPr/>
        </p:nvSpPr>
        <p:spPr>
          <a:xfrm>
            <a:off x="1557338" y="3455789"/>
            <a:ext cx="27574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Text area with auto-detection of language and dialect from user input</a:t>
            </a:r>
            <a:endParaRPr lang="en-US" sz="621" dirty="0"/>
          </a:p>
        </p:txBody>
      </p:sp>
      <p:sp>
        <p:nvSpPr>
          <p:cNvPr id="23" name="Shape 17"/>
          <p:cNvSpPr/>
          <p:nvPr/>
        </p:nvSpPr>
        <p:spPr>
          <a:xfrm>
            <a:off x="1071563" y="3934420"/>
            <a:ext cx="3357563" cy="53578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1071563" y="3934420"/>
            <a:ext cx="28575" cy="53578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5" name="Shape 19"/>
          <p:cNvSpPr/>
          <p:nvPr/>
        </p:nvSpPr>
        <p:spPr>
          <a:xfrm>
            <a:off x="1185863" y="4048720"/>
            <a:ext cx="285750" cy="285750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80" y="4127302"/>
            <a:ext cx="112514" cy="12858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57338" y="4048720"/>
            <a:ext cx="24411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Clear Chat</a:t>
            </a:r>
            <a:endParaRPr lang="en-US" sz="683" dirty="0"/>
          </a:p>
        </p:txBody>
      </p:sp>
      <p:sp>
        <p:nvSpPr>
          <p:cNvPr id="28" name="Text 21"/>
          <p:cNvSpPr/>
          <p:nvPr/>
        </p:nvSpPr>
        <p:spPr>
          <a:xfrm>
            <a:off x="1557338" y="4227314"/>
            <a:ext cx="24411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One-click button to clear conversation history and start fresh</a:t>
            </a:r>
            <a:endParaRPr lang="en-US" sz="621" dirty="0"/>
          </a:p>
        </p:txBody>
      </p:sp>
      <p:sp>
        <p:nvSpPr>
          <p:cNvPr id="29" name="Text 22"/>
          <p:cNvSpPr/>
          <p:nvPr/>
        </p:nvSpPr>
        <p:spPr>
          <a:xfrm>
            <a:off x="4714875" y="1180505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Source Citations</a:t>
            </a:r>
            <a:endParaRPr lang="en-US" sz="885" dirty="0"/>
          </a:p>
        </p:txBody>
      </p:sp>
      <p:sp>
        <p:nvSpPr>
          <p:cNvPr id="30" name="Shape 23"/>
          <p:cNvSpPr/>
          <p:nvPr/>
        </p:nvSpPr>
        <p:spPr>
          <a:xfrm>
            <a:off x="4714875" y="1619845"/>
            <a:ext cx="3357563" cy="127582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1" name="Shape 24"/>
          <p:cNvSpPr/>
          <p:nvPr/>
        </p:nvSpPr>
        <p:spPr>
          <a:xfrm>
            <a:off x="4714875" y="1619845"/>
            <a:ext cx="28575" cy="127582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2" name="Text 25"/>
          <p:cNvSpPr/>
          <p:nvPr/>
        </p:nvSpPr>
        <p:spPr>
          <a:xfrm>
            <a:off x="4829175" y="1734145"/>
            <a:ext cx="31289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Citation Display</a:t>
            </a:r>
            <a:endParaRPr lang="en-US" sz="683" dirty="0"/>
          </a:p>
        </p:txBody>
      </p:sp>
      <p:sp>
        <p:nvSpPr>
          <p:cNvPr id="33" name="Shape 26"/>
          <p:cNvSpPr/>
          <p:nvPr/>
        </p:nvSpPr>
        <p:spPr>
          <a:xfrm>
            <a:off x="4829175" y="1941314"/>
            <a:ext cx="3128963" cy="391455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4829175" y="1941314"/>
            <a:ext cx="14288" cy="391455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35" name="Text 28"/>
          <p:cNvSpPr/>
          <p:nvPr/>
        </p:nvSpPr>
        <p:spPr>
          <a:xfrm>
            <a:off x="4900613" y="2012752"/>
            <a:ext cx="2986088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📌 Source 1:</a:t>
            </a:r>
            <a:endParaRPr lang="en-US" sz="534" dirty="0"/>
          </a:p>
        </p:txBody>
      </p:sp>
      <p:sp>
        <p:nvSpPr>
          <p:cNvPr id="36" name="Text 29"/>
          <p:cNvSpPr/>
          <p:nvPr/>
        </p:nvSpPr>
        <p:spPr>
          <a:xfrm>
            <a:off x="4900613" y="2151329"/>
            <a:ext cx="274303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"WE Space offers high-speed internet..." — https://te.eg/services/we-space</a:t>
            </a:r>
            <a:endParaRPr lang="en-US" sz="568" dirty="0"/>
          </a:p>
        </p:txBody>
      </p:sp>
      <p:sp>
        <p:nvSpPr>
          <p:cNvPr id="37" name="Shape 30"/>
          <p:cNvSpPr/>
          <p:nvPr/>
        </p:nvSpPr>
        <p:spPr>
          <a:xfrm>
            <a:off x="4829175" y="2389919"/>
            <a:ext cx="3128963" cy="391455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38" name="Shape 31"/>
          <p:cNvSpPr/>
          <p:nvPr/>
        </p:nvSpPr>
        <p:spPr>
          <a:xfrm>
            <a:off x="4829175" y="2389919"/>
            <a:ext cx="14288" cy="391455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39" name="Text 32"/>
          <p:cNvSpPr/>
          <p:nvPr/>
        </p:nvSpPr>
        <p:spPr>
          <a:xfrm>
            <a:off x="4900613" y="2461357"/>
            <a:ext cx="2986088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📌 Source 2:</a:t>
            </a:r>
            <a:endParaRPr lang="en-US" sz="534" dirty="0"/>
          </a:p>
        </p:txBody>
      </p:sp>
      <p:sp>
        <p:nvSpPr>
          <p:cNvPr id="40" name="Text 33"/>
          <p:cNvSpPr/>
          <p:nvPr/>
        </p:nvSpPr>
        <p:spPr>
          <a:xfrm>
            <a:off x="4900613" y="2599934"/>
            <a:ext cx="284550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0E0E0"/>
                </a:solidFill>
              </a:rPr>
              <a:t>"Pricing starts at 199 EGP/month..." — Uploaded Document: pricing_2024.pdf</a:t>
            </a:r>
            <a:endParaRPr lang="en-US" sz="568" dirty="0"/>
          </a:p>
        </p:txBody>
      </p:sp>
      <p:sp>
        <p:nvSpPr>
          <p:cNvPr id="41" name="Text 34"/>
          <p:cNvSpPr/>
          <p:nvPr/>
        </p:nvSpPr>
        <p:spPr>
          <a:xfrm>
            <a:off x="4714875" y="3145706"/>
            <a:ext cx="3357563" cy="26074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Admin Panel</a:t>
            </a:r>
            <a:endParaRPr lang="en-US" sz="885" dirty="0"/>
          </a:p>
        </p:txBody>
      </p:sp>
      <p:sp>
        <p:nvSpPr>
          <p:cNvPr id="42" name="Shape 35"/>
          <p:cNvSpPr/>
          <p:nvPr/>
        </p:nvSpPr>
        <p:spPr>
          <a:xfrm>
            <a:off x="4714875" y="3585046"/>
            <a:ext cx="3357563" cy="138767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3" name="Shape 36"/>
          <p:cNvSpPr/>
          <p:nvPr/>
        </p:nvSpPr>
        <p:spPr>
          <a:xfrm>
            <a:off x="4714875" y="3585046"/>
            <a:ext cx="28575" cy="138767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4" name="Text 37"/>
          <p:cNvSpPr/>
          <p:nvPr/>
        </p:nvSpPr>
        <p:spPr>
          <a:xfrm>
            <a:off x="4829175" y="3699346"/>
            <a:ext cx="31289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Admin Controls</a:t>
            </a:r>
            <a:endParaRPr lang="en-US" sz="683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3949378"/>
            <a:ext cx="85725" cy="85725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4986338" y="3920803"/>
            <a:ext cx="24947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Re-index Collections — Trigger full re-crawl and re-embedding</a:t>
            </a:r>
            <a:endParaRPr lang="en-US" sz="621" dirty="0"/>
          </a:p>
        </p:txBody>
      </p:sp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4151188"/>
            <a:ext cx="85725" cy="85725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986338" y="4122613"/>
            <a:ext cx="294037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Collection Stats — View document count, chunk count, embedding status</a:t>
            </a:r>
            <a:endParaRPr lang="en-US" sz="621" dirty="0"/>
          </a:p>
        </p:txBody>
      </p:sp>
      <p:pic>
        <p:nvPicPr>
          <p:cNvPr id="4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4352999"/>
            <a:ext cx="96441" cy="85725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4997053" y="4324424"/>
            <a:ext cx="26372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Health Check — Monitor backend, Qdrant, and LLM service status</a:t>
            </a:r>
            <a:endParaRPr lang="en-US" sz="621" dirty="0"/>
          </a:p>
        </p:txBody>
      </p:sp>
      <p:pic>
        <p:nvPicPr>
          <p:cNvPr id="5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4554810"/>
            <a:ext cx="85725" cy="85725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4986338" y="4526235"/>
            <a:ext cx="241584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Export Data — Download indexed documents and metadata</a:t>
            </a:r>
            <a:endParaRPr lang="en-US" sz="621" dirty="0"/>
          </a:p>
        </p:txBody>
      </p:sp>
      <p:pic>
        <p:nvPicPr>
          <p:cNvPr id="5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756621"/>
            <a:ext cx="85725" cy="85725"/>
          </a:xfrm>
          <a:prstGeom prst="rect">
            <a:avLst/>
          </a:prstGeom>
        </p:spPr>
      </p:pic>
      <p:sp>
        <p:nvSpPr>
          <p:cNvPr id="54" name="Text 42"/>
          <p:cNvSpPr/>
          <p:nvPr/>
        </p:nvSpPr>
        <p:spPr>
          <a:xfrm>
            <a:off x="4986338" y="4728046"/>
            <a:ext cx="249169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Configuration — Adjust retrieval parameters and LLM settings</a:t>
            </a:r>
            <a:endParaRPr lang="en-US" sz="62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8398" y="428625"/>
            <a:ext cx="602717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Security, Monitoring &amp; Deployment</a:t>
            </a:r>
            <a:endParaRPr lang="en-US" sz="2436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92101"/>
            <a:ext cx="12501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5091" y="1066205"/>
            <a:ext cx="5822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Security</a:t>
            </a:r>
            <a:endParaRPr lang="en-US" sz="987" dirty="0"/>
          </a:p>
        </p:txBody>
      </p:sp>
      <p:sp>
        <p:nvSpPr>
          <p:cNvPr id="6" name="Shape 2"/>
          <p:cNvSpPr/>
          <p:nvPr/>
        </p:nvSpPr>
        <p:spPr>
          <a:xfrm>
            <a:off x="542925" y="1389459"/>
            <a:ext cx="2619356" cy="802556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542925" y="1389459"/>
            <a:ext cx="28575" cy="802556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8" name="Text 4"/>
          <p:cNvSpPr/>
          <p:nvPr/>
        </p:nvSpPr>
        <p:spPr>
          <a:xfrm>
            <a:off x="600075" y="1446609"/>
            <a:ext cx="25050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API Key Management</a:t>
            </a:r>
            <a:endParaRPr lang="en-US" sz="634" dirty="0"/>
          </a:p>
        </p:txBody>
      </p:sp>
      <p:sp>
        <p:nvSpPr>
          <p:cNvPr id="9" name="Text 5"/>
          <p:cNvSpPr/>
          <p:nvPr/>
        </p:nvSpPr>
        <p:spPr>
          <a:xfrm>
            <a:off x="600075" y="1616273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Environment variables for Groq, Qdrant, and embedding service credentials</a:t>
            </a:r>
            <a:endParaRPr lang="en-US" sz="621" dirty="0"/>
          </a:p>
        </p:txBody>
      </p:sp>
      <p:sp>
        <p:nvSpPr>
          <p:cNvPr id="10" name="Shape 6"/>
          <p:cNvSpPr/>
          <p:nvPr/>
        </p:nvSpPr>
        <p:spPr>
          <a:xfrm>
            <a:off x="600075" y="1941984"/>
            <a:ext cx="2505056" cy="192881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995562"/>
            <a:ext cx="85725" cy="857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5813" y="1984846"/>
            <a:ext cx="70017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Encrypted storage</a:t>
            </a:r>
            <a:endParaRPr lang="en-US" sz="534" dirty="0"/>
          </a:p>
        </p:txBody>
      </p:sp>
      <p:sp>
        <p:nvSpPr>
          <p:cNvPr id="13" name="Shape 8"/>
          <p:cNvSpPr/>
          <p:nvPr/>
        </p:nvSpPr>
        <p:spPr>
          <a:xfrm>
            <a:off x="542925" y="2249165"/>
            <a:ext cx="2619356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542925" y="2249165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5" name="Text 10"/>
          <p:cNvSpPr/>
          <p:nvPr/>
        </p:nvSpPr>
        <p:spPr>
          <a:xfrm>
            <a:off x="600075" y="2306315"/>
            <a:ext cx="25050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File Validation</a:t>
            </a:r>
            <a:endParaRPr lang="en-US" sz="634" dirty="0"/>
          </a:p>
        </p:txBody>
      </p:sp>
      <p:sp>
        <p:nvSpPr>
          <p:cNvPr id="16" name="Text 11"/>
          <p:cNvSpPr/>
          <p:nvPr/>
        </p:nvSpPr>
        <p:spPr>
          <a:xfrm>
            <a:off x="600075" y="2475979"/>
            <a:ext cx="250505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Type checking, size limits (max 50MB), virus scanning</a:t>
            </a:r>
            <a:endParaRPr lang="en-US" sz="621" dirty="0"/>
          </a:p>
        </p:txBody>
      </p:sp>
      <p:sp>
        <p:nvSpPr>
          <p:cNvPr id="17" name="Text 12"/>
          <p:cNvSpPr/>
          <p:nvPr/>
        </p:nvSpPr>
        <p:spPr>
          <a:xfrm>
            <a:off x="600075" y="2681697"/>
            <a:ext cx="2505056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Supported: PDF, DOCX, TXT, HTML, PNG, JPG</a:t>
            </a:r>
            <a:endParaRPr lang="en-US" sz="568" dirty="0"/>
          </a:p>
        </p:txBody>
      </p:sp>
      <p:sp>
        <p:nvSpPr>
          <p:cNvPr id="18" name="Shape 13"/>
          <p:cNvSpPr/>
          <p:nvPr/>
        </p:nvSpPr>
        <p:spPr>
          <a:xfrm>
            <a:off x="542925" y="2903153"/>
            <a:ext cx="2619356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542925" y="2903153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0" name="Text 15"/>
          <p:cNvSpPr/>
          <p:nvPr/>
        </p:nvSpPr>
        <p:spPr>
          <a:xfrm>
            <a:off x="600075" y="2960303"/>
            <a:ext cx="25050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CORS Configuration</a:t>
            </a:r>
            <a:endParaRPr lang="en-US" sz="634" dirty="0"/>
          </a:p>
        </p:txBody>
      </p:sp>
      <p:sp>
        <p:nvSpPr>
          <p:cNvPr id="21" name="Text 16"/>
          <p:cNvSpPr/>
          <p:nvPr/>
        </p:nvSpPr>
        <p:spPr>
          <a:xfrm>
            <a:off x="600075" y="3129967"/>
            <a:ext cx="250505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Restrict API access to authorized frontend domains</a:t>
            </a:r>
            <a:endParaRPr lang="en-US" sz="621" dirty="0"/>
          </a:p>
        </p:txBody>
      </p:sp>
      <p:sp>
        <p:nvSpPr>
          <p:cNvPr id="22" name="Text 17"/>
          <p:cNvSpPr/>
          <p:nvPr/>
        </p:nvSpPr>
        <p:spPr>
          <a:xfrm>
            <a:off x="600075" y="3335685"/>
            <a:ext cx="2505056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Configurable allowed origins</a:t>
            </a:r>
            <a:endParaRPr lang="en-US" sz="568" dirty="0"/>
          </a:p>
        </p:txBody>
      </p:sp>
      <p:sp>
        <p:nvSpPr>
          <p:cNvPr id="23" name="Shape 18"/>
          <p:cNvSpPr/>
          <p:nvPr/>
        </p:nvSpPr>
        <p:spPr>
          <a:xfrm>
            <a:off x="542925" y="3557141"/>
            <a:ext cx="2619356" cy="68256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542925" y="3557141"/>
            <a:ext cx="28575" cy="6825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5" name="Text 20"/>
          <p:cNvSpPr/>
          <p:nvPr/>
        </p:nvSpPr>
        <p:spPr>
          <a:xfrm>
            <a:off x="600075" y="3614291"/>
            <a:ext cx="25050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SSL/TLS Encryption</a:t>
            </a:r>
            <a:endParaRPr lang="en-US" sz="634" dirty="0"/>
          </a:p>
        </p:txBody>
      </p:sp>
      <p:sp>
        <p:nvSpPr>
          <p:cNvPr id="26" name="Text 21"/>
          <p:cNvSpPr/>
          <p:nvPr/>
        </p:nvSpPr>
        <p:spPr>
          <a:xfrm>
            <a:off x="600075" y="3783955"/>
            <a:ext cx="250505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End-to-end encryption for data in transit</a:t>
            </a:r>
            <a:endParaRPr lang="en-US" sz="621" dirty="0"/>
          </a:p>
        </p:txBody>
      </p:sp>
      <p:sp>
        <p:nvSpPr>
          <p:cNvPr id="27" name="Shape 22"/>
          <p:cNvSpPr/>
          <p:nvPr/>
        </p:nvSpPr>
        <p:spPr>
          <a:xfrm>
            <a:off x="600075" y="3989673"/>
            <a:ext cx="2505056" cy="192881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4043251"/>
            <a:ext cx="85725" cy="8572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85813" y="4032535"/>
            <a:ext cx="60350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HTTPS enforced</a:t>
            </a:r>
            <a:endParaRPr lang="en-US" sz="534" dirty="0"/>
          </a:p>
        </p:txBody>
      </p:sp>
      <p:sp>
        <p:nvSpPr>
          <p:cNvPr id="30" name="Shape 24"/>
          <p:cNvSpPr/>
          <p:nvPr/>
        </p:nvSpPr>
        <p:spPr>
          <a:xfrm>
            <a:off x="542925" y="4296854"/>
            <a:ext cx="2619356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1" name="Shape 25"/>
          <p:cNvSpPr/>
          <p:nvPr/>
        </p:nvSpPr>
        <p:spPr>
          <a:xfrm>
            <a:off x="542925" y="4296854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2" name="Text 26"/>
          <p:cNvSpPr/>
          <p:nvPr/>
        </p:nvSpPr>
        <p:spPr>
          <a:xfrm>
            <a:off x="600075" y="4354004"/>
            <a:ext cx="25050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Rate Limiting</a:t>
            </a:r>
            <a:endParaRPr lang="en-US" sz="634" dirty="0"/>
          </a:p>
        </p:txBody>
      </p:sp>
      <p:sp>
        <p:nvSpPr>
          <p:cNvPr id="33" name="Text 27"/>
          <p:cNvSpPr/>
          <p:nvPr/>
        </p:nvSpPr>
        <p:spPr>
          <a:xfrm>
            <a:off x="600075" y="4523668"/>
            <a:ext cx="2505056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Prevent abuse with request throttling</a:t>
            </a:r>
            <a:endParaRPr lang="en-US" sz="621" dirty="0"/>
          </a:p>
        </p:txBody>
      </p:sp>
      <p:sp>
        <p:nvSpPr>
          <p:cNvPr id="34" name="Text 28"/>
          <p:cNvSpPr/>
          <p:nvPr/>
        </p:nvSpPr>
        <p:spPr>
          <a:xfrm>
            <a:off x="600075" y="4729386"/>
            <a:ext cx="2505056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100 requests/min per IP</a:t>
            </a:r>
            <a:endParaRPr lang="en-US" sz="568" dirty="0"/>
          </a:p>
        </p:txBody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94" y="1092101"/>
            <a:ext cx="142875" cy="142875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3462319" y="1066205"/>
            <a:ext cx="8038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Monitoring</a:t>
            </a:r>
            <a:endParaRPr lang="en-US" sz="987" dirty="0"/>
          </a:p>
        </p:txBody>
      </p:sp>
      <p:sp>
        <p:nvSpPr>
          <p:cNvPr id="37" name="Shape 30"/>
          <p:cNvSpPr/>
          <p:nvPr/>
        </p:nvSpPr>
        <p:spPr>
          <a:xfrm>
            <a:off x="3262294" y="1389459"/>
            <a:ext cx="2619384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8" name="Shape 31"/>
          <p:cNvSpPr/>
          <p:nvPr/>
        </p:nvSpPr>
        <p:spPr>
          <a:xfrm>
            <a:off x="3262294" y="1389459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9" name="Text 32"/>
          <p:cNvSpPr/>
          <p:nvPr/>
        </p:nvSpPr>
        <p:spPr>
          <a:xfrm>
            <a:off x="3319444" y="1446609"/>
            <a:ext cx="25050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Structured Logging</a:t>
            </a:r>
            <a:endParaRPr lang="en-US" sz="634" dirty="0"/>
          </a:p>
        </p:txBody>
      </p:sp>
      <p:sp>
        <p:nvSpPr>
          <p:cNvPr id="40" name="Text 33"/>
          <p:cNvSpPr/>
          <p:nvPr/>
        </p:nvSpPr>
        <p:spPr>
          <a:xfrm>
            <a:off x="3319444" y="1616273"/>
            <a:ext cx="2505084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JSON-formatted logs with timestamps, levels, and context</a:t>
            </a:r>
            <a:endParaRPr lang="en-US" sz="621" dirty="0"/>
          </a:p>
        </p:txBody>
      </p:sp>
      <p:sp>
        <p:nvSpPr>
          <p:cNvPr id="41" name="Text 34"/>
          <p:cNvSpPr/>
          <p:nvPr/>
        </p:nvSpPr>
        <p:spPr>
          <a:xfrm>
            <a:off x="3319444" y="1821991"/>
            <a:ext cx="2505084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Loguru integration for file and console output</a:t>
            </a:r>
            <a:endParaRPr lang="en-US" sz="568" dirty="0"/>
          </a:p>
        </p:txBody>
      </p:sp>
      <p:sp>
        <p:nvSpPr>
          <p:cNvPr id="42" name="Shape 35"/>
          <p:cNvSpPr/>
          <p:nvPr/>
        </p:nvSpPr>
        <p:spPr>
          <a:xfrm>
            <a:off x="3262294" y="2043447"/>
            <a:ext cx="2619384" cy="832582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3" name="Shape 36"/>
          <p:cNvSpPr/>
          <p:nvPr/>
        </p:nvSpPr>
        <p:spPr>
          <a:xfrm>
            <a:off x="3262294" y="2043447"/>
            <a:ext cx="28575" cy="832582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4" name="Text 37"/>
          <p:cNvSpPr/>
          <p:nvPr/>
        </p:nvSpPr>
        <p:spPr>
          <a:xfrm>
            <a:off x="3319444" y="2100597"/>
            <a:ext cx="25050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Performance Metrics</a:t>
            </a:r>
            <a:endParaRPr lang="en-US" sz="634" dirty="0"/>
          </a:p>
        </p:txBody>
      </p:sp>
      <p:sp>
        <p:nvSpPr>
          <p:cNvPr id="45" name="Text 38"/>
          <p:cNvSpPr/>
          <p:nvPr/>
        </p:nvSpPr>
        <p:spPr>
          <a:xfrm>
            <a:off x="3319444" y="2270261"/>
            <a:ext cx="2505084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Track query latency, embedding time, and LLM response time</a:t>
            </a:r>
            <a:endParaRPr lang="en-US" sz="621" dirty="0"/>
          </a:p>
        </p:txBody>
      </p:sp>
      <p:sp>
        <p:nvSpPr>
          <p:cNvPr id="46" name="Shape 39"/>
          <p:cNvSpPr/>
          <p:nvPr/>
        </p:nvSpPr>
        <p:spPr>
          <a:xfrm>
            <a:off x="3319444" y="2433117"/>
            <a:ext cx="2505084" cy="385763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7" name="Shape 40"/>
          <p:cNvSpPr/>
          <p:nvPr/>
        </p:nvSpPr>
        <p:spPr>
          <a:xfrm>
            <a:off x="3319444" y="2433117"/>
            <a:ext cx="28575" cy="38576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8" name="Text 41"/>
          <p:cNvSpPr/>
          <p:nvPr/>
        </p:nvSpPr>
        <p:spPr>
          <a:xfrm>
            <a:off x="3376594" y="2490267"/>
            <a:ext cx="116680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Query Latency</a:t>
            </a:r>
            <a:endParaRPr lang="en-US" sz="534" dirty="0"/>
          </a:p>
        </p:txBody>
      </p:sp>
      <p:sp>
        <p:nvSpPr>
          <p:cNvPr id="49" name="Text 42"/>
          <p:cNvSpPr/>
          <p:nvPr/>
        </p:nvSpPr>
        <p:spPr>
          <a:xfrm>
            <a:off x="3376594" y="2625998"/>
            <a:ext cx="11668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&lt;2s avg</a:t>
            </a:r>
            <a:endParaRPr lang="en-US" sz="683" dirty="0"/>
          </a:p>
        </p:txBody>
      </p:sp>
      <p:sp>
        <p:nvSpPr>
          <p:cNvPr id="50" name="Text 43"/>
          <p:cNvSpPr/>
          <p:nvPr/>
        </p:nvSpPr>
        <p:spPr>
          <a:xfrm>
            <a:off x="4600547" y="2490267"/>
            <a:ext cx="116683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Throughput</a:t>
            </a:r>
            <a:endParaRPr lang="en-US" sz="534" dirty="0"/>
          </a:p>
        </p:txBody>
      </p:sp>
      <p:sp>
        <p:nvSpPr>
          <p:cNvPr id="51" name="Text 44"/>
          <p:cNvSpPr/>
          <p:nvPr/>
        </p:nvSpPr>
        <p:spPr>
          <a:xfrm>
            <a:off x="4600547" y="2625998"/>
            <a:ext cx="11668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1000+/hr</a:t>
            </a:r>
            <a:endParaRPr lang="en-US" sz="683" dirty="0"/>
          </a:p>
        </p:txBody>
      </p:sp>
      <p:sp>
        <p:nvSpPr>
          <p:cNvPr id="52" name="Shape 45"/>
          <p:cNvSpPr/>
          <p:nvPr/>
        </p:nvSpPr>
        <p:spPr>
          <a:xfrm>
            <a:off x="3262294" y="2933179"/>
            <a:ext cx="2619384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3" name="Shape 46"/>
          <p:cNvSpPr/>
          <p:nvPr/>
        </p:nvSpPr>
        <p:spPr>
          <a:xfrm>
            <a:off x="3262294" y="2933179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4" name="Text 47"/>
          <p:cNvSpPr/>
          <p:nvPr/>
        </p:nvSpPr>
        <p:spPr>
          <a:xfrm>
            <a:off x="3319444" y="2990329"/>
            <a:ext cx="25050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Health Checks</a:t>
            </a:r>
            <a:endParaRPr lang="en-US" sz="634" dirty="0"/>
          </a:p>
        </p:txBody>
      </p:sp>
      <p:sp>
        <p:nvSpPr>
          <p:cNvPr id="55" name="Text 48"/>
          <p:cNvSpPr/>
          <p:nvPr/>
        </p:nvSpPr>
        <p:spPr>
          <a:xfrm>
            <a:off x="3319444" y="3159993"/>
            <a:ext cx="2505084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Monitor Qdrant, LLM, and embedding service availability</a:t>
            </a:r>
            <a:endParaRPr lang="en-US" sz="621" dirty="0"/>
          </a:p>
        </p:txBody>
      </p:sp>
      <p:sp>
        <p:nvSpPr>
          <p:cNvPr id="56" name="Text 49"/>
          <p:cNvSpPr/>
          <p:nvPr/>
        </p:nvSpPr>
        <p:spPr>
          <a:xfrm>
            <a:off x="3319444" y="3365711"/>
            <a:ext cx="2505084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/api/health endpoint with component status</a:t>
            </a:r>
            <a:endParaRPr lang="en-US" sz="568" dirty="0"/>
          </a:p>
        </p:txBody>
      </p:sp>
      <p:sp>
        <p:nvSpPr>
          <p:cNvPr id="57" name="Shape 50"/>
          <p:cNvSpPr/>
          <p:nvPr/>
        </p:nvSpPr>
        <p:spPr>
          <a:xfrm>
            <a:off x="3262294" y="3587167"/>
            <a:ext cx="2619384" cy="59683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8" name="Shape 51"/>
          <p:cNvSpPr/>
          <p:nvPr/>
        </p:nvSpPr>
        <p:spPr>
          <a:xfrm>
            <a:off x="3262294" y="3587167"/>
            <a:ext cx="28575" cy="59683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9" name="Text 52"/>
          <p:cNvSpPr/>
          <p:nvPr/>
        </p:nvSpPr>
        <p:spPr>
          <a:xfrm>
            <a:off x="3319444" y="3644317"/>
            <a:ext cx="25050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Error Tracking</a:t>
            </a:r>
            <a:endParaRPr lang="en-US" sz="634" dirty="0"/>
          </a:p>
        </p:txBody>
      </p:sp>
      <p:sp>
        <p:nvSpPr>
          <p:cNvPr id="60" name="Text 53"/>
          <p:cNvSpPr/>
          <p:nvPr/>
        </p:nvSpPr>
        <p:spPr>
          <a:xfrm>
            <a:off x="3319444" y="3813981"/>
            <a:ext cx="2505084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Capture and log exceptions with full stack traces</a:t>
            </a:r>
            <a:endParaRPr lang="en-US" sz="621" dirty="0"/>
          </a:p>
        </p:txBody>
      </p:sp>
      <p:sp>
        <p:nvSpPr>
          <p:cNvPr id="61" name="Text 54"/>
          <p:cNvSpPr/>
          <p:nvPr/>
        </p:nvSpPr>
        <p:spPr>
          <a:xfrm>
            <a:off x="3319444" y="4019699"/>
            <a:ext cx="2505084" cy="107156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B0B0B0"/>
                </a:solidFill>
              </a:rPr>
              <a:t>Sentry integration ready</a:t>
            </a:r>
            <a:endParaRPr lang="en-US" sz="568" dirty="0"/>
          </a:p>
        </p:txBody>
      </p:sp>
      <p:sp>
        <p:nvSpPr>
          <p:cNvPr id="62" name="Shape 55"/>
          <p:cNvSpPr/>
          <p:nvPr/>
        </p:nvSpPr>
        <p:spPr>
          <a:xfrm>
            <a:off x="3262294" y="4241155"/>
            <a:ext cx="2619384" cy="52394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3" name="Shape 56"/>
          <p:cNvSpPr/>
          <p:nvPr/>
        </p:nvSpPr>
        <p:spPr>
          <a:xfrm>
            <a:off x="3262294" y="4241155"/>
            <a:ext cx="28575" cy="52394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4" name="Text 57"/>
          <p:cNvSpPr/>
          <p:nvPr/>
        </p:nvSpPr>
        <p:spPr>
          <a:xfrm>
            <a:off x="3319444" y="4298305"/>
            <a:ext cx="25050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Usage Analytics</a:t>
            </a:r>
            <a:endParaRPr lang="en-US" sz="634" dirty="0"/>
          </a:p>
        </p:txBody>
      </p:sp>
      <p:sp>
        <p:nvSpPr>
          <p:cNvPr id="65" name="Text 58"/>
          <p:cNvSpPr/>
          <p:nvPr/>
        </p:nvSpPr>
        <p:spPr>
          <a:xfrm>
            <a:off x="3319444" y="4467969"/>
            <a:ext cx="2505084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Track queries by language, document uploads, and user patterns</a:t>
            </a:r>
            <a:endParaRPr lang="en-US" sz="621" dirty="0"/>
          </a:p>
        </p:txBody>
      </p:sp>
      <p:sp>
        <p:nvSpPr>
          <p:cNvPr id="66" name="Shape 59"/>
          <p:cNvSpPr/>
          <p:nvPr/>
        </p:nvSpPr>
        <p:spPr>
          <a:xfrm>
            <a:off x="5981691" y="1066205"/>
            <a:ext cx="2619356" cy="7221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7" name="Shape 60"/>
          <p:cNvSpPr/>
          <p:nvPr/>
        </p:nvSpPr>
        <p:spPr>
          <a:xfrm>
            <a:off x="5981691" y="1066205"/>
            <a:ext cx="28575" cy="722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6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841" y="1136749"/>
            <a:ext cx="100013" cy="100013"/>
          </a:xfrm>
          <a:prstGeom prst="rect">
            <a:avLst/>
          </a:prstGeom>
        </p:spPr>
      </p:pic>
      <p:sp>
        <p:nvSpPr>
          <p:cNvPr id="69" name="Text 61"/>
          <p:cNvSpPr/>
          <p:nvPr/>
        </p:nvSpPr>
        <p:spPr>
          <a:xfrm>
            <a:off x="6181716" y="1123355"/>
            <a:ext cx="77788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Docker Compose</a:t>
            </a:r>
            <a:endParaRPr lang="en-US" sz="634" dirty="0"/>
          </a:p>
        </p:txBody>
      </p:sp>
      <p:sp>
        <p:nvSpPr>
          <p:cNvPr id="70" name="Text 62"/>
          <p:cNvSpPr/>
          <p:nvPr/>
        </p:nvSpPr>
        <p:spPr>
          <a:xfrm>
            <a:off x="6038841" y="1293019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Single-command deployment for development and small-scale production</a:t>
            </a:r>
            <a:endParaRPr lang="en-US" sz="621" dirty="0"/>
          </a:p>
        </p:txBody>
      </p:sp>
      <p:sp>
        <p:nvSpPr>
          <p:cNvPr id="71" name="Shape 63"/>
          <p:cNvSpPr/>
          <p:nvPr/>
        </p:nvSpPr>
        <p:spPr>
          <a:xfrm>
            <a:off x="6038841" y="1575867"/>
            <a:ext cx="475562" cy="15537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72" name="Text 64"/>
          <p:cNvSpPr/>
          <p:nvPr/>
        </p:nvSpPr>
        <p:spPr>
          <a:xfrm>
            <a:off x="6038841" y="1575867"/>
            <a:ext cx="475562" cy="155377"/>
          </a:xfrm>
          <a:prstGeom prst="rect">
            <a:avLst/>
          </a:prstGeom>
          <a:noFill/>
          <a:ln/>
        </p:spPr>
        <p:txBody>
          <a:bodyPr wrap="square" lIns="51054" tIns="34036" rIns="51054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Quick Start</a:t>
            </a:r>
            <a:endParaRPr lang="en-US" sz="485" dirty="0"/>
          </a:p>
        </p:txBody>
      </p:sp>
      <p:sp>
        <p:nvSpPr>
          <p:cNvPr id="73" name="Shape 65"/>
          <p:cNvSpPr/>
          <p:nvPr/>
        </p:nvSpPr>
        <p:spPr>
          <a:xfrm>
            <a:off x="5981691" y="1845543"/>
            <a:ext cx="2619356" cy="7221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74" name="Shape 66"/>
          <p:cNvSpPr/>
          <p:nvPr/>
        </p:nvSpPr>
        <p:spPr>
          <a:xfrm>
            <a:off x="5981691" y="1845543"/>
            <a:ext cx="28575" cy="722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7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841" y="1916088"/>
            <a:ext cx="100013" cy="100013"/>
          </a:xfrm>
          <a:prstGeom prst="rect">
            <a:avLst/>
          </a:prstGeom>
        </p:spPr>
      </p:pic>
      <p:sp>
        <p:nvSpPr>
          <p:cNvPr id="76" name="Text 67"/>
          <p:cNvSpPr/>
          <p:nvPr/>
        </p:nvSpPr>
        <p:spPr>
          <a:xfrm>
            <a:off x="6181716" y="1902693"/>
            <a:ext cx="5357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Kubernetes</a:t>
            </a:r>
            <a:endParaRPr lang="en-US" sz="634" dirty="0"/>
          </a:p>
        </p:txBody>
      </p:sp>
      <p:sp>
        <p:nvSpPr>
          <p:cNvPr id="77" name="Text 68"/>
          <p:cNvSpPr/>
          <p:nvPr/>
        </p:nvSpPr>
        <p:spPr>
          <a:xfrm>
            <a:off x="6038841" y="2072357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Enterprise-grade orchestration with auto-scaling, load balancing, and rolling updates</a:t>
            </a:r>
            <a:endParaRPr lang="en-US" sz="621" dirty="0"/>
          </a:p>
        </p:txBody>
      </p:sp>
      <p:sp>
        <p:nvSpPr>
          <p:cNvPr id="78" name="Shape 69"/>
          <p:cNvSpPr/>
          <p:nvPr/>
        </p:nvSpPr>
        <p:spPr>
          <a:xfrm>
            <a:off x="6038841" y="2355205"/>
            <a:ext cx="701399" cy="15537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79" name="Text 70"/>
          <p:cNvSpPr/>
          <p:nvPr/>
        </p:nvSpPr>
        <p:spPr>
          <a:xfrm>
            <a:off x="6038841" y="2355205"/>
            <a:ext cx="701399" cy="155377"/>
          </a:xfrm>
          <a:prstGeom prst="rect">
            <a:avLst/>
          </a:prstGeom>
          <a:noFill/>
          <a:ln/>
        </p:spPr>
        <p:txBody>
          <a:bodyPr wrap="square" lIns="51054" tIns="34036" rIns="51054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Production Ready</a:t>
            </a:r>
            <a:endParaRPr lang="en-US" sz="485" dirty="0"/>
          </a:p>
        </p:txBody>
      </p:sp>
      <p:sp>
        <p:nvSpPr>
          <p:cNvPr id="80" name="Shape 71"/>
          <p:cNvSpPr/>
          <p:nvPr/>
        </p:nvSpPr>
        <p:spPr>
          <a:xfrm>
            <a:off x="5981691" y="2624882"/>
            <a:ext cx="2619356" cy="7221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81" name="Shape 72"/>
          <p:cNvSpPr/>
          <p:nvPr/>
        </p:nvSpPr>
        <p:spPr>
          <a:xfrm>
            <a:off x="5981691" y="2624882"/>
            <a:ext cx="28575" cy="722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8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8841" y="2695426"/>
            <a:ext cx="125016" cy="100013"/>
          </a:xfrm>
          <a:prstGeom prst="rect">
            <a:avLst/>
          </a:prstGeom>
        </p:spPr>
      </p:pic>
      <p:sp>
        <p:nvSpPr>
          <p:cNvPr id="83" name="Text 73"/>
          <p:cNvSpPr/>
          <p:nvPr/>
        </p:nvSpPr>
        <p:spPr>
          <a:xfrm>
            <a:off x="6206719" y="2682032"/>
            <a:ext cx="38782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AWS ECS</a:t>
            </a:r>
            <a:endParaRPr lang="en-US" sz="634" dirty="0"/>
          </a:p>
        </p:txBody>
      </p:sp>
      <p:sp>
        <p:nvSpPr>
          <p:cNvPr id="84" name="Text 74"/>
          <p:cNvSpPr/>
          <p:nvPr/>
        </p:nvSpPr>
        <p:spPr>
          <a:xfrm>
            <a:off x="6038841" y="2851696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Managed container service with CloudWatch monitoring and auto-scaling</a:t>
            </a:r>
            <a:endParaRPr lang="en-US" sz="621" dirty="0"/>
          </a:p>
        </p:txBody>
      </p:sp>
      <p:sp>
        <p:nvSpPr>
          <p:cNvPr id="85" name="Shape 75"/>
          <p:cNvSpPr/>
          <p:nvPr/>
        </p:nvSpPr>
        <p:spPr>
          <a:xfrm>
            <a:off x="6038841" y="3134544"/>
            <a:ext cx="533298" cy="15537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86" name="Text 76"/>
          <p:cNvSpPr/>
          <p:nvPr/>
        </p:nvSpPr>
        <p:spPr>
          <a:xfrm>
            <a:off x="6038841" y="3134544"/>
            <a:ext cx="533298" cy="155377"/>
          </a:xfrm>
          <a:prstGeom prst="rect">
            <a:avLst/>
          </a:prstGeom>
          <a:noFill/>
          <a:ln/>
        </p:spPr>
        <p:txBody>
          <a:bodyPr wrap="square" lIns="51054" tIns="34036" rIns="51054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Cloud Native</a:t>
            </a:r>
            <a:endParaRPr lang="en-US" sz="485" dirty="0"/>
          </a:p>
        </p:txBody>
      </p:sp>
      <p:sp>
        <p:nvSpPr>
          <p:cNvPr id="87" name="Shape 77"/>
          <p:cNvSpPr/>
          <p:nvPr/>
        </p:nvSpPr>
        <p:spPr>
          <a:xfrm>
            <a:off x="5981691" y="3404220"/>
            <a:ext cx="2619356" cy="7221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88" name="Shape 78"/>
          <p:cNvSpPr/>
          <p:nvPr/>
        </p:nvSpPr>
        <p:spPr>
          <a:xfrm>
            <a:off x="5981691" y="3404220"/>
            <a:ext cx="28575" cy="722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8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8841" y="3474765"/>
            <a:ext cx="125016" cy="100013"/>
          </a:xfrm>
          <a:prstGeom prst="rect">
            <a:avLst/>
          </a:prstGeom>
        </p:spPr>
      </p:pic>
      <p:sp>
        <p:nvSpPr>
          <p:cNvPr id="90" name="Text 79"/>
          <p:cNvSpPr/>
          <p:nvPr/>
        </p:nvSpPr>
        <p:spPr>
          <a:xfrm>
            <a:off x="6206719" y="3461370"/>
            <a:ext cx="68111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GCP Cloud Run</a:t>
            </a:r>
            <a:endParaRPr lang="en-US" sz="634" dirty="0"/>
          </a:p>
        </p:txBody>
      </p:sp>
      <p:sp>
        <p:nvSpPr>
          <p:cNvPr id="91" name="Text 80"/>
          <p:cNvSpPr/>
          <p:nvPr/>
        </p:nvSpPr>
        <p:spPr>
          <a:xfrm>
            <a:off x="6038841" y="3631034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Serverless deployment with automatic scaling and pay-per-use pricing</a:t>
            </a:r>
            <a:endParaRPr lang="en-US" sz="621" dirty="0"/>
          </a:p>
        </p:txBody>
      </p:sp>
      <p:sp>
        <p:nvSpPr>
          <p:cNvPr id="92" name="Shape 81"/>
          <p:cNvSpPr/>
          <p:nvPr/>
        </p:nvSpPr>
        <p:spPr>
          <a:xfrm>
            <a:off x="6038841" y="3913882"/>
            <a:ext cx="441796" cy="15537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93" name="Text 82"/>
          <p:cNvSpPr/>
          <p:nvPr/>
        </p:nvSpPr>
        <p:spPr>
          <a:xfrm>
            <a:off x="6038841" y="3913882"/>
            <a:ext cx="441796" cy="155377"/>
          </a:xfrm>
          <a:prstGeom prst="rect">
            <a:avLst/>
          </a:prstGeom>
          <a:noFill/>
          <a:ln/>
        </p:spPr>
        <p:txBody>
          <a:bodyPr wrap="square" lIns="51054" tIns="34036" rIns="51054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Serverless</a:t>
            </a:r>
            <a:endParaRPr lang="en-US" sz="485" dirty="0"/>
          </a:p>
        </p:txBody>
      </p:sp>
      <p:sp>
        <p:nvSpPr>
          <p:cNvPr id="94" name="Shape 83"/>
          <p:cNvSpPr/>
          <p:nvPr/>
        </p:nvSpPr>
        <p:spPr>
          <a:xfrm>
            <a:off x="5981691" y="4183559"/>
            <a:ext cx="2619356" cy="7221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95" name="Shape 84"/>
          <p:cNvSpPr/>
          <p:nvPr/>
        </p:nvSpPr>
        <p:spPr>
          <a:xfrm>
            <a:off x="5981691" y="4183559"/>
            <a:ext cx="28575" cy="72218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9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8841" y="4254103"/>
            <a:ext cx="125016" cy="100013"/>
          </a:xfrm>
          <a:prstGeom prst="rect">
            <a:avLst/>
          </a:prstGeom>
        </p:spPr>
      </p:pic>
      <p:sp>
        <p:nvSpPr>
          <p:cNvPr id="97" name="Text 85"/>
          <p:cNvSpPr/>
          <p:nvPr/>
        </p:nvSpPr>
        <p:spPr>
          <a:xfrm>
            <a:off x="6206719" y="4240709"/>
            <a:ext cx="75020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Azure Container</a:t>
            </a:r>
            <a:endParaRPr lang="en-US" sz="634" dirty="0"/>
          </a:p>
        </p:txBody>
      </p:sp>
      <p:sp>
        <p:nvSpPr>
          <p:cNvPr id="98" name="Text 86"/>
          <p:cNvSpPr/>
          <p:nvPr/>
        </p:nvSpPr>
        <p:spPr>
          <a:xfrm>
            <a:off x="6038841" y="4410373"/>
            <a:ext cx="250505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Managed container instances with integrated monitoring and networking</a:t>
            </a:r>
            <a:endParaRPr lang="en-US" sz="621" dirty="0"/>
          </a:p>
        </p:txBody>
      </p:sp>
      <p:sp>
        <p:nvSpPr>
          <p:cNvPr id="99" name="Shape 87"/>
          <p:cNvSpPr/>
          <p:nvPr/>
        </p:nvSpPr>
        <p:spPr>
          <a:xfrm>
            <a:off x="6038841" y="4693221"/>
            <a:ext cx="446429" cy="15537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100" name="Text 88"/>
          <p:cNvSpPr/>
          <p:nvPr/>
        </p:nvSpPr>
        <p:spPr>
          <a:xfrm>
            <a:off x="6038841" y="4693221"/>
            <a:ext cx="446429" cy="155377"/>
          </a:xfrm>
          <a:prstGeom prst="rect">
            <a:avLst/>
          </a:prstGeom>
          <a:noFill/>
          <a:ln/>
        </p:spPr>
        <p:txBody>
          <a:bodyPr wrap="square" lIns="51054" tIns="34036" rIns="51054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Enterprise</a:t>
            </a:r>
            <a:endParaRPr lang="en-US" sz="48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3124" y="428625"/>
            <a:ext cx="3897753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Next Steps &amp; Roadmap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928688" y="1066205"/>
            <a:ext cx="7286625" cy="246459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2026 Quarterly Roadmap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928688" y="1398389"/>
            <a:ext cx="1585913" cy="14287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28688" y="1398389"/>
            <a:ext cx="28575" cy="14287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Text 4"/>
          <p:cNvSpPr/>
          <p:nvPr/>
        </p:nvSpPr>
        <p:spPr>
          <a:xfrm>
            <a:off x="1014413" y="1484114"/>
            <a:ext cx="14144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Q1 2026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1014413" y="1639491"/>
            <a:ext cx="14144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B0B0B0"/>
                </a:solidFill>
              </a:rPr>
              <a:t>January - March</a:t>
            </a:r>
            <a:endParaRPr lang="en-US" sz="584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852017"/>
            <a:ext cx="100013" cy="1000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71575" y="1812727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Feedback loops for incorrect answers</a:t>
            </a:r>
            <a:endParaRPr lang="en-US" sz="621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3" y="2166342"/>
            <a:ext cx="100013" cy="1000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71575" y="2127052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 satisfaction tracking &amp; NPS</a:t>
            </a:r>
            <a:endParaRPr lang="en-US" sz="62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480667"/>
            <a:ext cx="100013" cy="1000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1575" y="2441377"/>
            <a:ext cx="105161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Performance optimization</a:t>
            </a:r>
            <a:endParaRPr lang="en-US" sz="621" dirty="0"/>
          </a:p>
        </p:txBody>
      </p:sp>
      <p:sp>
        <p:nvSpPr>
          <p:cNvPr id="15" name="Text 9"/>
          <p:cNvSpPr/>
          <p:nvPr/>
        </p:nvSpPr>
        <p:spPr>
          <a:xfrm>
            <a:off x="2600325" y="1398389"/>
            <a:ext cx="142875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F6B35"/>
                </a:solidFill>
              </a:rPr>
              <a:t>→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2828925" y="1398389"/>
            <a:ext cx="1585913" cy="14287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7" name="Shape 11"/>
          <p:cNvSpPr/>
          <p:nvPr/>
        </p:nvSpPr>
        <p:spPr>
          <a:xfrm>
            <a:off x="2828925" y="1398389"/>
            <a:ext cx="28575" cy="14287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8" name="Text 12"/>
          <p:cNvSpPr/>
          <p:nvPr/>
        </p:nvSpPr>
        <p:spPr>
          <a:xfrm>
            <a:off x="2914650" y="1484114"/>
            <a:ext cx="14144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Q2 2026</a:t>
            </a:r>
            <a:endParaRPr lang="en-US" sz="784" dirty="0"/>
          </a:p>
        </p:txBody>
      </p:sp>
      <p:sp>
        <p:nvSpPr>
          <p:cNvPr id="19" name="Text 13"/>
          <p:cNvSpPr/>
          <p:nvPr/>
        </p:nvSpPr>
        <p:spPr>
          <a:xfrm>
            <a:off x="2914650" y="1639491"/>
            <a:ext cx="14144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B0B0B0"/>
                </a:solidFill>
              </a:rPr>
              <a:t>April - June</a:t>
            </a:r>
            <a:endParaRPr lang="en-US" sz="584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650" y="1852017"/>
            <a:ext cx="100013" cy="10001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071813" y="1812727"/>
            <a:ext cx="99434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Support ticket escalation</a:t>
            </a:r>
            <a:endParaRPr lang="en-US" sz="621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650" y="2073473"/>
            <a:ext cx="100013" cy="10001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3071813" y="2034183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CRM integration (Salesforce/HubSpot)</a:t>
            </a:r>
            <a:endParaRPr lang="en-US" sz="621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0" y="2387798"/>
            <a:ext cx="100013" cy="100013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3071813" y="2348508"/>
            <a:ext cx="122314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Advanced analytics dashboard</a:t>
            </a:r>
            <a:endParaRPr lang="en-US" sz="621" dirty="0"/>
          </a:p>
        </p:txBody>
      </p:sp>
      <p:sp>
        <p:nvSpPr>
          <p:cNvPr id="26" name="Text 17"/>
          <p:cNvSpPr/>
          <p:nvPr/>
        </p:nvSpPr>
        <p:spPr>
          <a:xfrm>
            <a:off x="4500563" y="1398389"/>
            <a:ext cx="142875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F6B35"/>
                </a:solidFill>
              </a:rPr>
              <a:t>→</a:t>
            </a:r>
            <a:endParaRPr lang="en-US" sz="1050" dirty="0"/>
          </a:p>
        </p:txBody>
      </p:sp>
      <p:sp>
        <p:nvSpPr>
          <p:cNvPr id="27" name="Shape 18"/>
          <p:cNvSpPr/>
          <p:nvPr/>
        </p:nvSpPr>
        <p:spPr>
          <a:xfrm>
            <a:off x="4729163" y="1398389"/>
            <a:ext cx="1585913" cy="14287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8" name="Shape 19"/>
          <p:cNvSpPr/>
          <p:nvPr/>
        </p:nvSpPr>
        <p:spPr>
          <a:xfrm>
            <a:off x="4729163" y="1398389"/>
            <a:ext cx="28575" cy="14287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9" name="Text 20"/>
          <p:cNvSpPr/>
          <p:nvPr/>
        </p:nvSpPr>
        <p:spPr>
          <a:xfrm>
            <a:off x="4814888" y="1484114"/>
            <a:ext cx="14144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Q3 2026</a:t>
            </a:r>
            <a:endParaRPr lang="en-US" sz="784" dirty="0"/>
          </a:p>
        </p:txBody>
      </p:sp>
      <p:sp>
        <p:nvSpPr>
          <p:cNvPr id="30" name="Text 21"/>
          <p:cNvSpPr/>
          <p:nvPr/>
        </p:nvSpPr>
        <p:spPr>
          <a:xfrm>
            <a:off x="4814888" y="1639491"/>
            <a:ext cx="14144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B0B0B0"/>
                </a:solidFill>
              </a:rPr>
              <a:t>July - September</a:t>
            </a:r>
            <a:endParaRPr lang="en-US" sz="584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888" y="1852017"/>
            <a:ext cx="100013" cy="100013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4972050" y="1812727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Expanded crawling to microsites</a:t>
            </a:r>
            <a:endParaRPr lang="en-US" sz="621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888" y="2166342"/>
            <a:ext cx="100013" cy="100013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4972050" y="2127052"/>
            <a:ext cx="120899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Content freshness monitoring</a:t>
            </a:r>
            <a:endParaRPr lang="en-US" sz="621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888" y="2387798"/>
            <a:ext cx="100013" cy="1000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972050" y="2348508"/>
            <a:ext cx="76837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Mobile app version</a:t>
            </a:r>
            <a:endParaRPr lang="en-US" sz="621" dirty="0"/>
          </a:p>
        </p:txBody>
      </p:sp>
      <p:sp>
        <p:nvSpPr>
          <p:cNvPr id="37" name="Text 25"/>
          <p:cNvSpPr/>
          <p:nvPr/>
        </p:nvSpPr>
        <p:spPr>
          <a:xfrm>
            <a:off x="6400800" y="1398389"/>
            <a:ext cx="142875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F6B35"/>
                </a:solidFill>
              </a:rPr>
              <a:t>→</a:t>
            </a:r>
            <a:endParaRPr lang="en-US" sz="1050" dirty="0"/>
          </a:p>
        </p:txBody>
      </p:sp>
      <p:sp>
        <p:nvSpPr>
          <p:cNvPr id="38" name="Shape 26"/>
          <p:cNvSpPr/>
          <p:nvPr/>
        </p:nvSpPr>
        <p:spPr>
          <a:xfrm>
            <a:off x="6629400" y="1398389"/>
            <a:ext cx="1585913" cy="14287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9" name="Shape 27"/>
          <p:cNvSpPr/>
          <p:nvPr/>
        </p:nvSpPr>
        <p:spPr>
          <a:xfrm>
            <a:off x="6629400" y="1398389"/>
            <a:ext cx="28575" cy="14287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0" name="Text 28"/>
          <p:cNvSpPr/>
          <p:nvPr/>
        </p:nvSpPr>
        <p:spPr>
          <a:xfrm>
            <a:off x="6715125" y="1484114"/>
            <a:ext cx="14144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Q4 2026</a:t>
            </a:r>
            <a:endParaRPr lang="en-US" sz="784" dirty="0"/>
          </a:p>
        </p:txBody>
      </p:sp>
      <p:sp>
        <p:nvSpPr>
          <p:cNvPr id="41" name="Text 29"/>
          <p:cNvSpPr/>
          <p:nvPr/>
        </p:nvSpPr>
        <p:spPr>
          <a:xfrm>
            <a:off x="6715125" y="1639491"/>
            <a:ext cx="14144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B0B0B0"/>
                </a:solidFill>
              </a:rPr>
              <a:t>October - December</a:t>
            </a:r>
            <a:endParaRPr lang="en-US" sz="584" dirty="0"/>
          </a:p>
        </p:txBody>
      </p:sp>
      <p:pic>
        <p:nvPicPr>
          <p:cNvPr id="4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5125" y="1852017"/>
            <a:ext cx="100013" cy="100013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6872288" y="1812727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Fine-tuning for dialectal phrasing</a:t>
            </a:r>
            <a:endParaRPr lang="en-US" sz="621" dirty="0"/>
          </a:p>
        </p:txBody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125" y="2166342"/>
            <a:ext cx="100013" cy="100013"/>
          </a:xfrm>
          <a:prstGeom prst="rect">
            <a:avLst/>
          </a:prstGeom>
        </p:spPr>
      </p:pic>
      <p:sp>
        <p:nvSpPr>
          <p:cNvPr id="45" name="Text 31"/>
          <p:cNvSpPr/>
          <p:nvPr/>
        </p:nvSpPr>
        <p:spPr>
          <a:xfrm>
            <a:off x="6872288" y="2127052"/>
            <a:ext cx="1257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Model optimization &amp; distillation</a:t>
            </a:r>
            <a:endParaRPr lang="en-US" sz="621" dirty="0"/>
          </a:p>
        </p:txBody>
      </p:sp>
      <p:pic>
        <p:nvPicPr>
          <p:cNvPr id="4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5125" y="2480667"/>
            <a:ext cx="100013" cy="100013"/>
          </a:xfrm>
          <a:prstGeom prst="rect">
            <a:avLst/>
          </a:prstGeom>
        </p:spPr>
      </p:pic>
      <p:sp>
        <p:nvSpPr>
          <p:cNvPr id="47" name="Text 32"/>
          <p:cNvSpPr/>
          <p:nvPr/>
        </p:nvSpPr>
        <p:spPr>
          <a:xfrm>
            <a:off x="6872288" y="2441377"/>
            <a:ext cx="12092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Enterprise SLA &amp; support tiers</a:t>
            </a:r>
            <a:endParaRPr lang="en-US" sz="621" dirty="0"/>
          </a:p>
        </p:txBody>
      </p:sp>
      <p:sp>
        <p:nvSpPr>
          <p:cNvPr id="48" name="Text 33"/>
          <p:cNvSpPr/>
          <p:nvPr/>
        </p:nvSpPr>
        <p:spPr>
          <a:xfrm>
            <a:off x="928688" y="2998589"/>
            <a:ext cx="4762509" cy="246459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Strategic Initiatives Beyond 2026</a:t>
            </a:r>
            <a:endParaRPr lang="en-US" sz="885" dirty="0"/>
          </a:p>
        </p:txBody>
      </p:sp>
      <p:sp>
        <p:nvSpPr>
          <p:cNvPr id="49" name="Shape 34"/>
          <p:cNvSpPr/>
          <p:nvPr/>
        </p:nvSpPr>
        <p:spPr>
          <a:xfrm>
            <a:off x="928688" y="3316486"/>
            <a:ext cx="1530353" cy="101686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0" name="Shape 35"/>
          <p:cNvSpPr/>
          <p:nvPr/>
        </p:nvSpPr>
        <p:spPr>
          <a:xfrm>
            <a:off x="928688" y="3316486"/>
            <a:ext cx="28575" cy="101686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413" y="3434358"/>
            <a:ext cx="214313" cy="171450"/>
          </a:xfrm>
          <a:prstGeom prst="rect">
            <a:avLst/>
          </a:prstGeom>
        </p:spPr>
      </p:pic>
      <p:sp>
        <p:nvSpPr>
          <p:cNvPr id="52" name="Text 36"/>
          <p:cNvSpPr/>
          <p:nvPr/>
        </p:nvSpPr>
        <p:spPr>
          <a:xfrm>
            <a:off x="1014413" y="3693319"/>
            <a:ext cx="13589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Model Fine-Tuning</a:t>
            </a:r>
            <a:endParaRPr lang="en-US" sz="683" dirty="0"/>
          </a:p>
        </p:txBody>
      </p:sp>
      <p:sp>
        <p:nvSpPr>
          <p:cNvPr id="53" name="Text 37"/>
          <p:cNvSpPr/>
          <p:nvPr/>
        </p:nvSpPr>
        <p:spPr>
          <a:xfrm>
            <a:off x="1014413" y="3871913"/>
            <a:ext cx="135890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Train custom Telecom Egypt models for improved accuracy</a:t>
            </a:r>
            <a:endParaRPr lang="en-US" sz="621" dirty="0"/>
          </a:p>
        </p:txBody>
      </p:sp>
      <p:sp>
        <p:nvSpPr>
          <p:cNvPr id="54" name="Shape 38"/>
          <p:cNvSpPr/>
          <p:nvPr/>
        </p:nvSpPr>
        <p:spPr>
          <a:xfrm>
            <a:off x="2544766" y="3316486"/>
            <a:ext cx="1530353" cy="101686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5" name="Shape 39"/>
          <p:cNvSpPr/>
          <p:nvPr/>
        </p:nvSpPr>
        <p:spPr>
          <a:xfrm>
            <a:off x="2544766" y="3316486"/>
            <a:ext cx="28575" cy="101686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0491" y="3434358"/>
            <a:ext cx="171450" cy="171450"/>
          </a:xfrm>
          <a:prstGeom prst="rect">
            <a:avLst/>
          </a:prstGeom>
        </p:spPr>
      </p:pic>
      <p:sp>
        <p:nvSpPr>
          <p:cNvPr id="57" name="Text 40"/>
          <p:cNvSpPr/>
          <p:nvPr/>
        </p:nvSpPr>
        <p:spPr>
          <a:xfrm>
            <a:off x="2630491" y="3693319"/>
            <a:ext cx="1358903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Multi-Regional Deployment</a:t>
            </a:r>
            <a:endParaRPr lang="en-US" sz="683" dirty="0"/>
          </a:p>
        </p:txBody>
      </p:sp>
      <p:sp>
        <p:nvSpPr>
          <p:cNvPr id="58" name="Text 41"/>
          <p:cNvSpPr/>
          <p:nvPr/>
        </p:nvSpPr>
        <p:spPr>
          <a:xfrm>
            <a:off x="2630491" y="4007644"/>
            <a:ext cx="135890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Expand to other operators in MENA with localized KBs</a:t>
            </a:r>
            <a:endParaRPr lang="en-US" sz="621" dirty="0"/>
          </a:p>
        </p:txBody>
      </p:sp>
      <p:sp>
        <p:nvSpPr>
          <p:cNvPr id="59" name="Shape 42"/>
          <p:cNvSpPr/>
          <p:nvPr/>
        </p:nvSpPr>
        <p:spPr>
          <a:xfrm>
            <a:off x="4160844" y="3316486"/>
            <a:ext cx="1530353" cy="101686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0" name="Shape 43"/>
          <p:cNvSpPr/>
          <p:nvPr/>
        </p:nvSpPr>
        <p:spPr>
          <a:xfrm>
            <a:off x="4160844" y="3316486"/>
            <a:ext cx="28575" cy="1016868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6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46569" y="3434358"/>
            <a:ext cx="214313" cy="171450"/>
          </a:xfrm>
          <a:prstGeom prst="rect">
            <a:avLst/>
          </a:prstGeom>
        </p:spPr>
      </p:pic>
      <p:sp>
        <p:nvSpPr>
          <p:cNvPr id="62" name="Text 44"/>
          <p:cNvSpPr/>
          <p:nvPr/>
        </p:nvSpPr>
        <p:spPr>
          <a:xfrm>
            <a:off x="4246569" y="3693319"/>
            <a:ext cx="13589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Autonomous Agents</a:t>
            </a:r>
            <a:endParaRPr lang="en-US" sz="683" dirty="0"/>
          </a:p>
        </p:txBody>
      </p:sp>
      <p:sp>
        <p:nvSpPr>
          <p:cNvPr id="63" name="Text 45"/>
          <p:cNvSpPr/>
          <p:nvPr/>
        </p:nvSpPr>
        <p:spPr>
          <a:xfrm>
            <a:off x="4246569" y="3871913"/>
            <a:ext cx="1358903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Enable actions (bill payments, service changes) with auth</a:t>
            </a:r>
            <a:endParaRPr lang="en-US" sz="621" dirty="0"/>
          </a:p>
        </p:txBody>
      </p:sp>
      <p:sp>
        <p:nvSpPr>
          <p:cNvPr id="64" name="Text 46"/>
          <p:cNvSpPr/>
          <p:nvPr/>
        </p:nvSpPr>
        <p:spPr>
          <a:xfrm>
            <a:off x="5834072" y="2998589"/>
            <a:ext cx="2381241" cy="246459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2026 Success Metrics</a:t>
            </a:r>
            <a:endParaRPr lang="en-US" sz="885" dirty="0"/>
          </a:p>
        </p:txBody>
      </p:sp>
      <p:sp>
        <p:nvSpPr>
          <p:cNvPr id="65" name="Shape 47"/>
          <p:cNvSpPr/>
          <p:nvPr/>
        </p:nvSpPr>
        <p:spPr>
          <a:xfrm>
            <a:off x="5834072" y="3302198"/>
            <a:ext cx="2381241" cy="1496616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6" name="Shape 48"/>
          <p:cNvSpPr/>
          <p:nvPr/>
        </p:nvSpPr>
        <p:spPr>
          <a:xfrm>
            <a:off x="5834072" y="3302198"/>
            <a:ext cx="28575" cy="1496616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7" name="Text 49"/>
          <p:cNvSpPr/>
          <p:nvPr/>
        </p:nvSpPr>
        <p:spPr>
          <a:xfrm>
            <a:off x="5905509" y="3373636"/>
            <a:ext cx="22383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User Satisfaction</a:t>
            </a:r>
            <a:endParaRPr lang="en-US" sz="534" dirty="0"/>
          </a:p>
        </p:txBody>
      </p:sp>
      <p:sp>
        <p:nvSpPr>
          <p:cNvPr id="68" name="Text 50"/>
          <p:cNvSpPr/>
          <p:nvPr/>
        </p:nvSpPr>
        <p:spPr>
          <a:xfrm>
            <a:off x="5905509" y="3509367"/>
            <a:ext cx="2238366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≥ 4.5/5.0</a:t>
            </a:r>
            <a:endParaRPr lang="en-US" sz="784" dirty="0"/>
          </a:p>
        </p:txBody>
      </p:sp>
      <p:sp>
        <p:nvSpPr>
          <p:cNvPr id="69" name="Text 51"/>
          <p:cNvSpPr/>
          <p:nvPr/>
        </p:nvSpPr>
        <p:spPr>
          <a:xfrm>
            <a:off x="5905509" y="3730823"/>
            <a:ext cx="22383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Query Resolution</a:t>
            </a:r>
            <a:endParaRPr lang="en-US" sz="534" dirty="0"/>
          </a:p>
        </p:txBody>
      </p:sp>
      <p:sp>
        <p:nvSpPr>
          <p:cNvPr id="70" name="Text 52"/>
          <p:cNvSpPr/>
          <p:nvPr/>
        </p:nvSpPr>
        <p:spPr>
          <a:xfrm>
            <a:off x="5905509" y="3866555"/>
            <a:ext cx="2238366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≥ 85%</a:t>
            </a:r>
            <a:endParaRPr lang="en-US" sz="784" dirty="0"/>
          </a:p>
        </p:txBody>
      </p:sp>
      <p:sp>
        <p:nvSpPr>
          <p:cNvPr id="71" name="Text 53"/>
          <p:cNvSpPr/>
          <p:nvPr/>
        </p:nvSpPr>
        <p:spPr>
          <a:xfrm>
            <a:off x="5905509" y="4088011"/>
            <a:ext cx="22383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System Uptime</a:t>
            </a:r>
            <a:endParaRPr lang="en-US" sz="534" dirty="0"/>
          </a:p>
        </p:txBody>
      </p:sp>
      <p:sp>
        <p:nvSpPr>
          <p:cNvPr id="72" name="Text 54"/>
          <p:cNvSpPr/>
          <p:nvPr/>
        </p:nvSpPr>
        <p:spPr>
          <a:xfrm>
            <a:off x="5905509" y="4223742"/>
            <a:ext cx="2238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99.9%</a:t>
            </a:r>
            <a:endParaRPr lang="en-US" sz="784" dirty="0"/>
          </a:p>
        </p:txBody>
      </p:sp>
      <p:sp>
        <p:nvSpPr>
          <p:cNvPr id="73" name="Text 55"/>
          <p:cNvSpPr/>
          <p:nvPr/>
        </p:nvSpPr>
        <p:spPr>
          <a:xfrm>
            <a:off x="5905509" y="4436269"/>
            <a:ext cx="22383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B0B0B0"/>
                </a:solidFill>
              </a:rPr>
              <a:t>Response Time</a:t>
            </a:r>
            <a:endParaRPr lang="en-US" sz="534" dirty="0"/>
          </a:p>
        </p:txBody>
      </p:sp>
      <p:sp>
        <p:nvSpPr>
          <p:cNvPr id="74" name="Text 56"/>
          <p:cNvSpPr/>
          <p:nvPr/>
        </p:nvSpPr>
        <p:spPr>
          <a:xfrm>
            <a:off x="5905509" y="4572000"/>
            <a:ext cx="2238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&lt; 2 seconds</a:t>
            </a:r>
            <a:endParaRPr lang="en-US" sz="78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271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3" y="539353"/>
            <a:ext cx="714375" cy="571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63453" y="1350169"/>
            <a:ext cx="2817093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731" b="1" spc="2" kern="0" dirty="0">
                <a:solidFill>
                  <a:srgbClr val="FF6B35"/>
                </a:solidFill>
              </a:rPr>
              <a:t>Thank You</a:t>
            </a:r>
            <a:endParaRPr lang="en-US" sz="3731" dirty="0"/>
          </a:p>
        </p:txBody>
      </p:sp>
      <p:sp>
        <p:nvSpPr>
          <p:cNvPr id="5" name="Text 1"/>
          <p:cNvSpPr/>
          <p:nvPr/>
        </p:nvSpPr>
        <p:spPr>
          <a:xfrm>
            <a:off x="1714500" y="2193131"/>
            <a:ext cx="5715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269" dirty="0">
                <a:solidFill>
                  <a:srgbClr val="E0E0E0"/>
                </a:solidFill>
              </a:rPr>
              <a:t>For your attention and interest in the Telecom Egypt Intelligent Assistant</a:t>
            </a:r>
            <a:endParaRPr lang="en-US" sz="1269" dirty="0"/>
          </a:p>
        </p:txBody>
      </p:sp>
      <p:sp>
        <p:nvSpPr>
          <p:cNvPr id="6" name="Text 2"/>
          <p:cNvSpPr/>
          <p:nvPr/>
        </p:nvSpPr>
        <p:spPr>
          <a:xfrm>
            <a:off x="3078956" y="2884624"/>
            <a:ext cx="29860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Questions &amp; Discussion</a:t>
            </a:r>
            <a:endParaRPr lang="en-US" sz="1808" dirty="0"/>
          </a:p>
        </p:txBody>
      </p:sp>
      <p:sp>
        <p:nvSpPr>
          <p:cNvPr id="7" name="Text 3"/>
          <p:cNvSpPr/>
          <p:nvPr/>
        </p:nvSpPr>
        <p:spPr>
          <a:xfrm>
            <a:off x="2071688" y="3320393"/>
            <a:ext cx="500062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B0B0B0"/>
                </a:solidFill>
              </a:rPr>
              <a:t>We welcome your questions, feedback, and ideas for improvement. Let's discuss how this RAG system can transform customer support at Telecom Egypt.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2109778" y="3960428"/>
            <a:ext cx="428625" cy="428625"/>
          </a:xfrm>
          <a:prstGeom prst="rect">
            <a:avLst/>
          </a:prstGeom>
          <a:solidFill>
            <a:srgbClr val="FF6B35">
              <a:alpha val="1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2109778" y="3960428"/>
            <a:ext cx="28575" cy="42862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78" y="4074728"/>
            <a:ext cx="200025" cy="2000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8846" y="4446203"/>
            <a:ext cx="3504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Email</a:t>
            </a:r>
            <a:endParaRPr lang="en-US" sz="683" dirty="0"/>
          </a:p>
        </p:txBody>
      </p:sp>
      <p:sp>
        <p:nvSpPr>
          <p:cNvPr id="12" name="Text 7"/>
          <p:cNvSpPr/>
          <p:nvPr/>
        </p:nvSpPr>
        <p:spPr>
          <a:xfrm>
            <a:off x="1746145" y="4639084"/>
            <a:ext cx="115586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support@telecom-egypt.ai</a:t>
            </a:r>
            <a:endParaRPr lang="en-US" sz="674" dirty="0"/>
          </a:p>
        </p:txBody>
      </p:sp>
      <p:sp>
        <p:nvSpPr>
          <p:cNvPr id="13" name="Shape 8"/>
          <p:cNvSpPr/>
          <p:nvPr/>
        </p:nvSpPr>
        <p:spPr>
          <a:xfrm>
            <a:off x="4357660" y="3960428"/>
            <a:ext cx="428625" cy="428625"/>
          </a:xfrm>
          <a:prstGeom prst="rect">
            <a:avLst/>
          </a:prstGeom>
          <a:solidFill>
            <a:srgbClr val="FF6B35">
              <a:alpha val="1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4357660" y="3960428"/>
            <a:ext cx="28575" cy="42862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461" y="4074728"/>
            <a:ext cx="175022" cy="2000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77937" y="4446203"/>
            <a:ext cx="98809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Documentation</a:t>
            </a:r>
            <a:endParaRPr lang="en-US" sz="683" dirty="0"/>
          </a:p>
        </p:txBody>
      </p:sp>
      <p:sp>
        <p:nvSpPr>
          <p:cNvPr id="17" name="Text 11"/>
          <p:cNvSpPr/>
          <p:nvPr/>
        </p:nvSpPr>
        <p:spPr>
          <a:xfrm>
            <a:off x="3693486" y="4639084"/>
            <a:ext cx="17570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github.com/telecom-egypt/rag-assistant</a:t>
            </a:r>
            <a:endParaRPr lang="en-US" sz="674" dirty="0"/>
          </a:p>
        </p:txBody>
      </p:sp>
      <p:sp>
        <p:nvSpPr>
          <p:cNvPr id="18" name="Shape 12"/>
          <p:cNvSpPr/>
          <p:nvPr/>
        </p:nvSpPr>
        <p:spPr>
          <a:xfrm>
            <a:off x="6605569" y="3960428"/>
            <a:ext cx="428625" cy="428625"/>
          </a:xfrm>
          <a:prstGeom prst="rect">
            <a:avLst/>
          </a:prstGeom>
          <a:solidFill>
            <a:srgbClr val="FF6B35">
              <a:alpha val="15000"/>
            </a:srgbClr>
          </a:solidFill>
          <a:ln/>
        </p:spPr>
      </p:sp>
      <p:sp>
        <p:nvSpPr>
          <p:cNvPr id="19" name="Shape 13"/>
          <p:cNvSpPr/>
          <p:nvPr/>
        </p:nvSpPr>
        <p:spPr>
          <a:xfrm>
            <a:off x="6605569" y="3960428"/>
            <a:ext cx="28575" cy="42862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869" y="4074728"/>
            <a:ext cx="200025" cy="20002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514542" y="4446203"/>
            <a:ext cx="6106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Live Demo</a:t>
            </a:r>
            <a:endParaRPr lang="en-US" sz="683" dirty="0"/>
          </a:p>
        </p:txBody>
      </p:sp>
      <p:sp>
        <p:nvSpPr>
          <p:cNvPr id="22" name="Text 15"/>
          <p:cNvSpPr/>
          <p:nvPr/>
        </p:nvSpPr>
        <p:spPr>
          <a:xfrm>
            <a:off x="6317084" y="4639084"/>
            <a:ext cx="100559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demo.telecom-egypt.ai</a:t>
            </a:r>
            <a:endParaRPr lang="en-US" sz="674" dirty="0"/>
          </a:p>
        </p:txBody>
      </p:sp>
      <p:sp>
        <p:nvSpPr>
          <p:cNvPr id="23" name="Text 16"/>
          <p:cNvSpPr/>
          <p:nvPr/>
        </p:nvSpPr>
        <p:spPr>
          <a:xfrm>
            <a:off x="1714500" y="4992700"/>
            <a:ext cx="5715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i="1" dirty="0">
                <a:solidFill>
                  <a:srgbClr val="999999"/>
                </a:solidFill>
              </a:rPr>
              <a:t>The complete source code, documentation, and deployment guides are available in the project repository. Thank you for considering this solution!</a:t>
            </a:r>
            <a:endParaRPr lang="en-US" sz="72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9100" y="428625"/>
            <a:ext cx="1305771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Agenda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071563" y="1251942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71563" y="1251942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" name="Text 3"/>
          <p:cNvSpPr/>
          <p:nvPr/>
        </p:nvSpPr>
        <p:spPr>
          <a:xfrm>
            <a:off x="1214438" y="1394817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1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1535906" y="1394817"/>
            <a:ext cx="79630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Problem &amp; Goals</a:t>
            </a:r>
            <a:endParaRPr lang="en-US" sz="683" dirty="0"/>
          </a:p>
        </p:txBody>
      </p:sp>
      <p:sp>
        <p:nvSpPr>
          <p:cNvPr id="8" name="Shape 5"/>
          <p:cNvSpPr/>
          <p:nvPr/>
        </p:nvSpPr>
        <p:spPr>
          <a:xfrm>
            <a:off x="3464719" y="1251942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464719" y="1251942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0" name="Text 7"/>
          <p:cNvSpPr/>
          <p:nvPr/>
        </p:nvSpPr>
        <p:spPr>
          <a:xfrm>
            <a:off x="3607594" y="1394817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2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3929063" y="1394817"/>
            <a:ext cx="111975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High-Level Architecture</a:t>
            </a:r>
            <a:endParaRPr lang="en-US" sz="683" dirty="0"/>
          </a:p>
        </p:txBody>
      </p:sp>
      <p:sp>
        <p:nvSpPr>
          <p:cNvPr id="12" name="Shape 9"/>
          <p:cNvSpPr/>
          <p:nvPr/>
        </p:nvSpPr>
        <p:spPr>
          <a:xfrm>
            <a:off x="5857875" y="1251942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857875" y="1251942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4" name="Text 11"/>
          <p:cNvSpPr/>
          <p:nvPr/>
        </p:nvSpPr>
        <p:spPr>
          <a:xfrm>
            <a:off x="6000750" y="1394817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3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322219" y="1394817"/>
            <a:ext cx="105654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Web Scraping (Scrapy)</a:t>
            </a:r>
            <a:endParaRPr lang="en-US" sz="683" dirty="0"/>
          </a:p>
        </p:txBody>
      </p:sp>
      <p:sp>
        <p:nvSpPr>
          <p:cNvPr id="16" name="Shape 13"/>
          <p:cNvSpPr/>
          <p:nvPr/>
        </p:nvSpPr>
        <p:spPr>
          <a:xfrm>
            <a:off x="1071563" y="1950244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1071563" y="1950244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8" name="Text 15"/>
          <p:cNvSpPr/>
          <p:nvPr/>
        </p:nvSpPr>
        <p:spPr>
          <a:xfrm>
            <a:off x="1214438" y="209311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4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1535906" y="2093119"/>
            <a:ext cx="117735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File Upload &amp; Processing</a:t>
            </a:r>
            <a:endParaRPr lang="en-US" sz="683" dirty="0"/>
          </a:p>
        </p:txBody>
      </p:sp>
      <p:sp>
        <p:nvSpPr>
          <p:cNvPr id="20" name="Shape 17"/>
          <p:cNvSpPr/>
          <p:nvPr/>
        </p:nvSpPr>
        <p:spPr>
          <a:xfrm>
            <a:off x="3464719" y="1950244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464719" y="1950244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2" name="Text 19"/>
          <p:cNvSpPr/>
          <p:nvPr/>
        </p:nvSpPr>
        <p:spPr>
          <a:xfrm>
            <a:off x="3607594" y="209311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5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929063" y="2093119"/>
            <a:ext cx="15331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Chunking &amp; Recursive Chunking</a:t>
            </a:r>
            <a:endParaRPr lang="en-US" sz="683" dirty="0"/>
          </a:p>
        </p:txBody>
      </p:sp>
      <p:sp>
        <p:nvSpPr>
          <p:cNvPr id="24" name="Shape 21"/>
          <p:cNvSpPr/>
          <p:nvPr/>
        </p:nvSpPr>
        <p:spPr>
          <a:xfrm>
            <a:off x="5857875" y="1950244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857875" y="1950244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6" name="Text 23"/>
          <p:cNvSpPr/>
          <p:nvPr/>
        </p:nvSpPr>
        <p:spPr>
          <a:xfrm>
            <a:off x="6000750" y="209311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6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6322219" y="2093119"/>
            <a:ext cx="140717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Embeddings (multilingual-e5)</a:t>
            </a:r>
            <a:endParaRPr lang="en-US" sz="683" dirty="0"/>
          </a:p>
        </p:txBody>
      </p:sp>
      <p:sp>
        <p:nvSpPr>
          <p:cNvPr id="28" name="Shape 25"/>
          <p:cNvSpPr/>
          <p:nvPr/>
        </p:nvSpPr>
        <p:spPr>
          <a:xfrm>
            <a:off x="1071563" y="2648545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1071563" y="2648545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0" name="Text 27"/>
          <p:cNvSpPr/>
          <p:nvPr/>
        </p:nvSpPr>
        <p:spPr>
          <a:xfrm>
            <a:off x="1214438" y="2791420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7</a:t>
            </a:r>
            <a:endParaRPr lang="en-US" sz="1193" dirty="0"/>
          </a:p>
        </p:txBody>
      </p:sp>
      <p:sp>
        <p:nvSpPr>
          <p:cNvPr id="31" name="Text 28"/>
          <p:cNvSpPr/>
          <p:nvPr/>
        </p:nvSpPr>
        <p:spPr>
          <a:xfrm>
            <a:off x="1535906" y="2791420"/>
            <a:ext cx="116786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Vector DB: Qdrant Cloud</a:t>
            </a:r>
            <a:endParaRPr lang="en-US" sz="683" dirty="0"/>
          </a:p>
        </p:txBody>
      </p:sp>
      <p:sp>
        <p:nvSpPr>
          <p:cNvPr id="32" name="Shape 29"/>
          <p:cNvSpPr/>
          <p:nvPr/>
        </p:nvSpPr>
        <p:spPr>
          <a:xfrm>
            <a:off x="3464719" y="2648545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3464719" y="2648545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4" name="Text 31"/>
          <p:cNvSpPr/>
          <p:nvPr/>
        </p:nvSpPr>
        <p:spPr>
          <a:xfrm>
            <a:off x="3607594" y="2791420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8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3929063" y="2791420"/>
            <a:ext cx="121887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LLM: Groq LLaMA-3.3-70b</a:t>
            </a:r>
            <a:endParaRPr lang="en-US" sz="683" dirty="0"/>
          </a:p>
        </p:txBody>
      </p:sp>
      <p:sp>
        <p:nvSpPr>
          <p:cNvPr id="36" name="Shape 33"/>
          <p:cNvSpPr/>
          <p:nvPr/>
        </p:nvSpPr>
        <p:spPr>
          <a:xfrm>
            <a:off x="5857875" y="2648545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5857875" y="2648545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8" name="Text 35"/>
          <p:cNvSpPr/>
          <p:nvPr/>
        </p:nvSpPr>
        <p:spPr>
          <a:xfrm>
            <a:off x="6000750" y="2791420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9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322219" y="2791420"/>
            <a:ext cx="135508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Setup Script (Crawl → Index)</a:t>
            </a:r>
            <a:endParaRPr lang="en-US" sz="683" dirty="0"/>
          </a:p>
        </p:txBody>
      </p:sp>
      <p:sp>
        <p:nvSpPr>
          <p:cNvPr id="40" name="Shape 37"/>
          <p:cNvSpPr/>
          <p:nvPr/>
        </p:nvSpPr>
        <p:spPr>
          <a:xfrm>
            <a:off x="1071563" y="3346847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1071563" y="3346847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2" name="Text 39"/>
          <p:cNvSpPr/>
          <p:nvPr/>
        </p:nvSpPr>
        <p:spPr>
          <a:xfrm>
            <a:off x="1214438" y="3489722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10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1535906" y="3489722"/>
            <a:ext cx="57127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Streamlit UI</a:t>
            </a:r>
            <a:endParaRPr lang="en-US" sz="683" dirty="0"/>
          </a:p>
        </p:txBody>
      </p:sp>
      <p:sp>
        <p:nvSpPr>
          <p:cNvPr id="44" name="Shape 41"/>
          <p:cNvSpPr/>
          <p:nvPr/>
        </p:nvSpPr>
        <p:spPr>
          <a:xfrm>
            <a:off x="3464719" y="3346847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3464719" y="3346847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6" name="Text 43"/>
          <p:cNvSpPr/>
          <p:nvPr/>
        </p:nvSpPr>
        <p:spPr>
          <a:xfrm>
            <a:off x="3607594" y="3489722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11</a:t>
            </a:r>
            <a:endParaRPr lang="en-US" sz="1193" dirty="0"/>
          </a:p>
        </p:txBody>
      </p:sp>
      <p:sp>
        <p:nvSpPr>
          <p:cNvPr id="47" name="Text 44"/>
          <p:cNvSpPr/>
          <p:nvPr/>
        </p:nvSpPr>
        <p:spPr>
          <a:xfrm>
            <a:off x="3929063" y="3489722"/>
            <a:ext cx="104753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Security &amp; Monitoring</a:t>
            </a:r>
            <a:endParaRPr lang="en-US" sz="683" dirty="0"/>
          </a:p>
        </p:txBody>
      </p:sp>
      <p:sp>
        <p:nvSpPr>
          <p:cNvPr id="48" name="Shape 45"/>
          <p:cNvSpPr/>
          <p:nvPr/>
        </p:nvSpPr>
        <p:spPr>
          <a:xfrm>
            <a:off x="5857875" y="3346847"/>
            <a:ext cx="2214563" cy="51970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5857875" y="3346847"/>
            <a:ext cx="28575" cy="51970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0" name="Text 47"/>
          <p:cNvSpPr/>
          <p:nvPr/>
        </p:nvSpPr>
        <p:spPr>
          <a:xfrm>
            <a:off x="6000750" y="3489722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6B35"/>
                </a:solidFill>
              </a:rPr>
              <a:t>12</a:t>
            </a:r>
            <a:endParaRPr lang="en-US" sz="1193" dirty="0"/>
          </a:p>
        </p:txBody>
      </p:sp>
      <p:sp>
        <p:nvSpPr>
          <p:cNvPr id="51" name="Text 48"/>
          <p:cNvSpPr/>
          <p:nvPr/>
        </p:nvSpPr>
        <p:spPr>
          <a:xfrm>
            <a:off x="6322219" y="3489722"/>
            <a:ext cx="92441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0E0E0"/>
                </a:solidFill>
              </a:rPr>
              <a:t>Demo &amp; Next Steps</a:t>
            </a:r>
            <a:endParaRPr lang="en-US" sz="68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64207" y="428625"/>
            <a:ext cx="2815558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Problem &amp; Goals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071563" y="1180505"/>
            <a:ext cx="3357563" cy="355402"/>
          </a:xfrm>
          <a:prstGeom prst="rect">
            <a:avLst/>
          </a:prstGeom>
          <a:noFill/>
          <a:ln/>
        </p:spPr>
        <p:txBody>
          <a:bodyPr wrap="square" lIns="0" tIns="0" rIns="0" bIns="127508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The Problem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071563" y="1714500"/>
            <a:ext cx="3357563" cy="975457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71563" y="1714500"/>
            <a:ext cx="28575" cy="975457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Text 4"/>
          <p:cNvSpPr/>
          <p:nvPr/>
        </p:nvSpPr>
        <p:spPr>
          <a:xfrm>
            <a:off x="1214438" y="1857375"/>
            <a:ext cx="307181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6B35"/>
                </a:solidFill>
              </a:rPr>
              <a:t>1000s</a:t>
            </a:r>
            <a:endParaRPr lang="en-US" sz="1602" dirty="0"/>
          </a:p>
        </p:txBody>
      </p:sp>
      <p:sp>
        <p:nvSpPr>
          <p:cNvPr id="8" name="Text 5"/>
          <p:cNvSpPr/>
          <p:nvPr/>
        </p:nvSpPr>
        <p:spPr>
          <a:xfrm>
            <a:off x="1214438" y="2227064"/>
            <a:ext cx="3071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Daily customer inquiries about plans, billing, and technical support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1071563" y="2832832"/>
            <a:ext cx="3357563" cy="81544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071563" y="2832832"/>
            <a:ext cx="28575" cy="81544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1" name="Text 8"/>
          <p:cNvSpPr/>
          <p:nvPr/>
        </p:nvSpPr>
        <p:spPr>
          <a:xfrm>
            <a:off x="1214438" y="2975707"/>
            <a:ext cx="307181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6B35"/>
                </a:solidFill>
              </a:rPr>
              <a:t>⏱️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1214438" y="3345396"/>
            <a:ext cx="3071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Manual responses are time-consuming and inconsistent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1071563" y="3791155"/>
            <a:ext cx="3357563" cy="815448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1071563" y="3791155"/>
            <a:ext cx="28575" cy="81544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5" name="Text 12"/>
          <p:cNvSpPr/>
          <p:nvPr/>
        </p:nvSpPr>
        <p:spPr>
          <a:xfrm>
            <a:off x="1214438" y="3934030"/>
            <a:ext cx="307181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6B35"/>
                </a:solidFill>
              </a:rPr>
              <a:t>🌍</a:t>
            </a:r>
            <a:endParaRPr lang="en-US" sz="1602" dirty="0"/>
          </a:p>
        </p:txBody>
      </p:sp>
      <p:sp>
        <p:nvSpPr>
          <p:cNvPr id="16" name="Text 13"/>
          <p:cNvSpPr/>
          <p:nvPr/>
        </p:nvSpPr>
        <p:spPr>
          <a:xfrm>
            <a:off x="1214438" y="4303719"/>
            <a:ext cx="3071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Customers speak Arabic, Egyptian dialect, and English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4714875" y="1180505"/>
            <a:ext cx="3357563" cy="355402"/>
          </a:xfrm>
          <a:prstGeom prst="rect">
            <a:avLst/>
          </a:prstGeom>
          <a:noFill/>
          <a:ln/>
        </p:spPr>
        <p:txBody>
          <a:bodyPr wrap="square" lIns="0" tIns="0" rIns="0" bIns="127508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Our Goals</a:t>
            </a:r>
            <a:endParaRPr lang="en-US" sz="1193" dirty="0"/>
          </a:p>
        </p:txBody>
      </p:sp>
      <p:sp>
        <p:nvSpPr>
          <p:cNvPr id="18" name="Shape 15"/>
          <p:cNvSpPr/>
          <p:nvPr/>
        </p:nvSpPr>
        <p:spPr>
          <a:xfrm>
            <a:off x="4714875" y="1714500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6" y="1793081"/>
            <a:ext cx="128588" cy="12858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107781" y="1714500"/>
            <a:ext cx="2463226" cy="217159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Answer questions grounded on official te.eg website</a:t>
            </a:r>
            <a:endParaRPr lang="en-US" sz="727" dirty="0"/>
          </a:p>
        </p:txBody>
      </p:sp>
      <p:sp>
        <p:nvSpPr>
          <p:cNvPr id="21" name="Shape 17"/>
          <p:cNvSpPr/>
          <p:nvPr/>
        </p:nvSpPr>
        <p:spPr>
          <a:xfrm>
            <a:off x="4714875" y="2128838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56" y="2207419"/>
            <a:ext cx="128588" cy="12858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107781" y="2128838"/>
            <a:ext cx="2629542" cy="217159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Support Arabic, Egyptian dialect, and English seamlessly</a:t>
            </a:r>
            <a:endParaRPr lang="en-US" sz="727" dirty="0"/>
          </a:p>
        </p:txBody>
      </p:sp>
      <p:sp>
        <p:nvSpPr>
          <p:cNvPr id="24" name="Shape 19"/>
          <p:cNvSpPr/>
          <p:nvPr/>
        </p:nvSpPr>
        <p:spPr>
          <a:xfrm>
            <a:off x="4714875" y="2543175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530" y="2621756"/>
            <a:ext cx="96441" cy="12858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107781" y="2543175"/>
            <a:ext cx="2357800" cy="217159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Allow file uploads (PDF, DOCX, TXT, HTML, Images)</a:t>
            </a:r>
            <a:endParaRPr lang="en-US" sz="727" dirty="0"/>
          </a:p>
        </p:txBody>
      </p:sp>
      <p:sp>
        <p:nvSpPr>
          <p:cNvPr id="27" name="Shape 21"/>
          <p:cNvSpPr/>
          <p:nvPr/>
        </p:nvSpPr>
        <p:spPr>
          <a:xfrm>
            <a:off x="4714875" y="2957513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036094"/>
            <a:ext cx="114300" cy="12858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107781" y="2957513"/>
            <a:ext cx="1828940" cy="217159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Provide source citations for all answers</a:t>
            </a:r>
            <a:endParaRPr lang="en-US" sz="727" dirty="0"/>
          </a:p>
        </p:txBody>
      </p:sp>
      <p:sp>
        <p:nvSpPr>
          <p:cNvPr id="30" name="Shape 23"/>
          <p:cNvSpPr/>
          <p:nvPr/>
        </p:nvSpPr>
        <p:spPr>
          <a:xfrm>
            <a:off x="4714875" y="3371850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456" y="3450431"/>
            <a:ext cx="128588" cy="128588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5107781" y="3371850"/>
            <a:ext cx="2026369" cy="217159"/>
          </a:xfrm>
          <a:prstGeom prst="rect">
            <a:avLst/>
          </a:prstGeom>
          <a:noFill/>
          <a:ln/>
        </p:spPr>
        <p:txBody>
          <a:bodyPr wrap="none" lIns="0" tIns="68072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Deliver professional, user-friendly interface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9230" y="428625"/>
            <a:ext cx="404553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High-Level Architecture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857250" y="1037630"/>
            <a:ext cx="2400300" cy="729332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857250" y="1037630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6" name="Shape 3"/>
          <p:cNvSpPr/>
          <p:nvPr/>
        </p:nvSpPr>
        <p:spPr>
          <a:xfrm>
            <a:off x="3243263" y="1037630"/>
            <a:ext cx="14288" cy="729332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7" name="Shape 4"/>
          <p:cNvSpPr/>
          <p:nvPr/>
        </p:nvSpPr>
        <p:spPr>
          <a:xfrm>
            <a:off x="857250" y="1752674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8" name="Shape 5"/>
          <p:cNvSpPr/>
          <p:nvPr/>
        </p:nvSpPr>
        <p:spPr>
          <a:xfrm>
            <a:off x="857250" y="1037630"/>
            <a:ext cx="28575" cy="729332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46572"/>
            <a:ext cx="151805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94780" y="1123355"/>
            <a:ext cx="12733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Frontend Layer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942975" y="1355527"/>
            <a:ext cx="222885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E0E0E0"/>
                </a:solidFill>
              </a:rPr>
              <a:t>Streamlit UI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- Chat interface, file uploads,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language selection, source citations</a:t>
            </a:r>
            <a:endParaRPr lang="en-US" sz="634" dirty="0"/>
          </a:p>
        </p:txBody>
      </p:sp>
      <p:sp>
        <p:nvSpPr>
          <p:cNvPr id="12" name="Shape 8"/>
          <p:cNvSpPr/>
          <p:nvPr/>
        </p:nvSpPr>
        <p:spPr>
          <a:xfrm>
            <a:off x="3371850" y="1037630"/>
            <a:ext cx="2400300" cy="1650876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3371850" y="1037630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14" name="Shape 10"/>
          <p:cNvSpPr/>
          <p:nvPr/>
        </p:nvSpPr>
        <p:spPr>
          <a:xfrm>
            <a:off x="5757863" y="1037630"/>
            <a:ext cx="14288" cy="1650876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15" name="Shape 11"/>
          <p:cNvSpPr/>
          <p:nvPr/>
        </p:nvSpPr>
        <p:spPr>
          <a:xfrm>
            <a:off x="3371850" y="2674218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16" name="Shape 12"/>
          <p:cNvSpPr/>
          <p:nvPr/>
        </p:nvSpPr>
        <p:spPr>
          <a:xfrm>
            <a:off x="3371850" y="1037630"/>
            <a:ext cx="28575" cy="1650876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1146572"/>
            <a:ext cx="135731" cy="12858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93306" y="1123355"/>
            <a:ext cx="11692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Backend Layer</a:t>
            </a:r>
            <a:endParaRPr lang="en-US" sz="885" dirty="0"/>
          </a:p>
        </p:txBody>
      </p:sp>
      <p:sp>
        <p:nvSpPr>
          <p:cNvPr id="19" name="Text 14"/>
          <p:cNvSpPr/>
          <p:nvPr/>
        </p:nvSpPr>
        <p:spPr>
          <a:xfrm>
            <a:off x="3457575" y="1355527"/>
            <a:ext cx="222885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E0E0E0"/>
                </a:solidFill>
              </a:rPr>
              <a:t>FastAPI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- REST API endpoints, request validation,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response formatting</a:t>
            </a:r>
            <a:endParaRPr lang="en-US" sz="634" dirty="0"/>
          </a:p>
        </p:txBody>
      </p:sp>
      <p:sp>
        <p:nvSpPr>
          <p:cNvPr id="20" name="Shape 15"/>
          <p:cNvSpPr/>
          <p:nvPr/>
        </p:nvSpPr>
        <p:spPr>
          <a:xfrm>
            <a:off x="3457575" y="1709812"/>
            <a:ext cx="976712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3457575" y="1709812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2" name="Text 17"/>
          <p:cNvSpPr/>
          <p:nvPr/>
        </p:nvSpPr>
        <p:spPr>
          <a:xfrm>
            <a:off x="3514725" y="1766962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🔍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3696891" y="1776785"/>
            <a:ext cx="65881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Retrieval Service</a:t>
            </a:r>
            <a:endParaRPr lang="en-US" sz="621" dirty="0"/>
          </a:p>
        </p:txBody>
      </p:sp>
      <p:sp>
        <p:nvSpPr>
          <p:cNvPr id="24" name="Shape 19"/>
          <p:cNvSpPr/>
          <p:nvPr/>
        </p:nvSpPr>
        <p:spPr>
          <a:xfrm>
            <a:off x="4470006" y="1709812"/>
            <a:ext cx="961532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4470006" y="1709812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6" name="Text 21"/>
          <p:cNvSpPr/>
          <p:nvPr/>
        </p:nvSpPr>
        <p:spPr>
          <a:xfrm>
            <a:off x="4527156" y="1766962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🧠</a:t>
            </a:r>
            <a:endParaRPr lang="en-US" sz="727" dirty="0"/>
          </a:p>
        </p:txBody>
      </p:sp>
      <p:sp>
        <p:nvSpPr>
          <p:cNvPr id="27" name="Text 22"/>
          <p:cNvSpPr/>
          <p:nvPr/>
        </p:nvSpPr>
        <p:spPr>
          <a:xfrm>
            <a:off x="4709322" y="1776785"/>
            <a:ext cx="64363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LLM Integration</a:t>
            </a:r>
            <a:endParaRPr lang="en-US" sz="621" dirty="0"/>
          </a:p>
        </p:txBody>
      </p:sp>
      <p:sp>
        <p:nvSpPr>
          <p:cNvPr id="28" name="Shape 23"/>
          <p:cNvSpPr/>
          <p:nvPr/>
        </p:nvSpPr>
        <p:spPr>
          <a:xfrm>
            <a:off x="3457575" y="2016993"/>
            <a:ext cx="1198057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29" name="Shape 24"/>
          <p:cNvSpPr/>
          <p:nvPr/>
        </p:nvSpPr>
        <p:spPr>
          <a:xfrm>
            <a:off x="3457575" y="2016993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0" name="Text 25"/>
          <p:cNvSpPr/>
          <p:nvPr/>
        </p:nvSpPr>
        <p:spPr>
          <a:xfrm>
            <a:off x="3514725" y="2074143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📄</a:t>
            </a:r>
            <a:endParaRPr lang="en-US" sz="727" dirty="0"/>
          </a:p>
        </p:txBody>
      </p:sp>
      <p:sp>
        <p:nvSpPr>
          <p:cNvPr id="31" name="Text 26"/>
          <p:cNvSpPr/>
          <p:nvPr/>
        </p:nvSpPr>
        <p:spPr>
          <a:xfrm>
            <a:off x="3696891" y="2083966"/>
            <a:ext cx="88016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Document Processing</a:t>
            </a:r>
            <a:endParaRPr lang="en-US" sz="621" dirty="0"/>
          </a:p>
        </p:txBody>
      </p:sp>
      <p:sp>
        <p:nvSpPr>
          <p:cNvPr id="32" name="Shape 27"/>
          <p:cNvSpPr/>
          <p:nvPr/>
        </p:nvSpPr>
        <p:spPr>
          <a:xfrm>
            <a:off x="3457575" y="2324174"/>
            <a:ext cx="1130331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3" name="Shape 28"/>
          <p:cNvSpPr/>
          <p:nvPr/>
        </p:nvSpPr>
        <p:spPr>
          <a:xfrm>
            <a:off x="3457575" y="2324174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4" name="Text 29"/>
          <p:cNvSpPr/>
          <p:nvPr/>
        </p:nvSpPr>
        <p:spPr>
          <a:xfrm>
            <a:off x="3514725" y="2381324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🌍</a:t>
            </a:r>
            <a:endParaRPr lang="en-US" sz="727" dirty="0"/>
          </a:p>
        </p:txBody>
      </p:sp>
      <p:sp>
        <p:nvSpPr>
          <p:cNvPr id="35" name="Text 30"/>
          <p:cNvSpPr/>
          <p:nvPr/>
        </p:nvSpPr>
        <p:spPr>
          <a:xfrm>
            <a:off x="3696891" y="2391147"/>
            <a:ext cx="81243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Language Detection</a:t>
            </a:r>
            <a:endParaRPr lang="en-US" sz="621" dirty="0"/>
          </a:p>
        </p:txBody>
      </p:sp>
      <p:sp>
        <p:nvSpPr>
          <p:cNvPr id="36" name="Shape 31"/>
          <p:cNvSpPr/>
          <p:nvPr/>
        </p:nvSpPr>
        <p:spPr>
          <a:xfrm>
            <a:off x="5886450" y="1037630"/>
            <a:ext cx="2400300" cy="134369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7" name="Shape 32"/>
          <p:cNvSpPr/>
          <p:nvPr/>
        </p:nvSpPr>
        <p:spPr>
          <a:xfrm>
            <a:off x="5886450" y="1037630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38" name="Shape 33"/>
          <p:cNvSpPr/>
          <p:nvPr/>
        </p:nvSpPr>
        <p:spPr>
          <a:xfrm>
            <a:off x="8272463" y="1037630"/>
            <a:ext cx="14288" cy="1343695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39" name="Shape 34"/>
          <p:cNvSpPr/>
          <p:nvPr/>
        </p:nvSpPr>
        <p:spPr>
          <a:xfrm>
            <a:off x="5886450" y="2367037"/>
            <a:ext cx="2400300" cy="14288"/>
          </a:xfrm>
          <a:prstGeom prst="rect">
            <a:avLst/>
          </a:prstGeom>
          <a:solidFill>
            <a:srgbClr val="FFD3C2"/>
          </a:solidFill>
          <a:ln/>
        </p:spPr>
      </p:sp>
      <p:sp>
        <p:nvSpPr>
          <p:cNvPr id="40" name="Shape 35"/>
          <p:cNvSpPr/>
          <p:nvPr/>
        </p:nvSpPr>
        <p:spPr>
          <a:xfrm>
            <a:off x="5886450" y="1037630"/>
            <a:ext cx="28575" cy="134369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1146572"/>
            <a:ext cx="119658" cy="128588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6091833" y="1123355"/>
            <a:ext cx="862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Data Layer</a:t>
            </a:r>
            <a:endParaRPr lang="en-US" sz="885" dirty="0"/>
          </a:p>
        </p:txBody>
      </p:sp>
      <p:sp>
        <p:nvSpPr>
          <p:cNvPr id="43" name="Text 37"/>
          <p:cNvSpPr/>
          <p:nvPr/>
        </p:nvSpPr>
        <p:spPr>
          <a:xfrm>
            <a:off x="5972175" y="1355527"/>
            <a:ext cx="222885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E0E0E0"/>
                </a:solidFill>
              </a:rPr>
              <a:t>Qdrant Vector Database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 - Stores embeddings, 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metadata, and enables similarity search</a:t>
            </a:r>
            <a:endParaRPr lang="en-US" sz="634" dirty="0"/>
          </a:p>
        </p:txBody>
      </p:sp>
      <p:sp>
        <p:nvSpPr>
          <p:cNvPr id="44" name="Shape 38"/>
          <p:cNvSpPr/>
          <p:nvPr/>
        </p:nvSpPr>
        <p:spPr>
          <a:xfrm>
            <a:off x="5972175" y="1709812"/>
            <a:ext cx="955198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45" name="Shape 39"/>
          <p:cNvSpPr/>
          <p:nvPr/>
        </p:nvSpPr>
        <p:spPr>
          <a:xfrm>
            <a:off x="5972175" y="1709812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6" name="Text 40"/>
          <p:cNvSpPr/>
          <p:nvPr/>
        </p:nvSpPr>
        <p:spPr>
          <a:xfrm>
            <a:off x="6029325" y="1766962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🕷️</a:t>
            </a:r>
            <a:endParaRPr lang="en-US" sz="727" dirty="0"/>
          </a:p>
        </p:txBody>
      </p:sp>
      <p:sp>
        <p:nvSpPr>
          <p:cNvPr id="47" name="Text 41"/>
          <p:cNvSpPr/>
          <p:nvPr/>
        </p:nvSpPr>
        <p:spPr>
          <a:xfrm>
            <a:off x="6211491" y="1776785"/>
            <a:ext cx="6373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Scrapy Crawlers</a:t>
            </a:r>
            <a:endParaRPr lang="en-US" sz="621" dirty="0"/>
          </a:p>
        </p:txBody>
      </p:sp>
      <p:sp>
        <p:nvSpPr>
          <p:cNvPr id="48" name="Shape 42"/>
          <p:cNvSpPr/>
          <p:nvPr/>
        </p:nvSpPr>
        <p:spPr>
          <a:xfrm>
            <a:off x="6963091" y="1709812"/>
            <a:ext cx="857250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49" name="Shape 43"/>
          <p:cNvSpPr/>
          <p:nvPr/>
        </p:nvSpPr>
        <p:spPr>
          <a:xfrm>
            <a:off x="6963091" y="1709812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0" name="Text 44"/>
          <p:cNvSpPr/>
          <p:nvPr/>
        </p:nvSpPr>
        <p:spPr>
          <a:xfrm>
            <a:off x="7020241" y="1766962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📦</a:t>
            </a:r>
            <a:endParaRPr lang="en-US" sz="727" dirty="0"/>
          </a:p>
        </p:txBody>
      </p:sp>
      <p:sp>
        <p:nvSpPr>
          <p:cNvPr id="51" name="Text 45"/>
          <p:cNvSpPr/>
          <p:nvPr/>
        </p:nvSpPr>
        <p:spPr>
          <a:xfrm>
            <a:off x="7202407" y="1776785"/>
            <a:ext cx="4721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File Storage</a:t>
            </a:r>
            <a:endParaRPr lang="en-US" sz="621" dirty="0"/>
          </a:p>
        </p:txBody>
      </p:sp>
      <p:sp>
        <p:nvSpPr>
          <p:cNvPr id="52" name="Shape 46"/>
          <p:cNvSpPr/>
          <p:nvPr/>
        </p:nvSpPr>
        <p:spPr>
          <a:xfrm>
            <a:off x="5972175" y="2016993"/>
            <a:ext cx="1015361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53" name="Shape 47"/>
          <p:cNvSpPr/>
          <p:nvPr/>
        </p:nvSpPr>
        <p:spPr>
          <a:xfrm>
            <a:off x="5972175" y="2016993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4" name="Text 48"/>
          <p:cNvSpPr/>
          <p:nvPr/>
        </p:nvSpPr>
        <p:spPr>
          <a:xfrm>
            <a:off x="6029325" y="2074143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⚙️</a:t>
            </a:r>
            <a:endParaRPr lang="en-US" sz="727" dirty="0"/>
          </a:p>
        </p:txBody>
      </p:sp>
      <p:sp>
        <p:nvSpPr>
          <p:cNvPr id="55" name="Text 49"/>
          <p:cNvSpPr/>
          <p:nvPr/>
        </p:nvSpPr>
        <p:spPr>
          <a:xfrm>
            <a:off x="6211491" y="2083966"/>
            <a:ext cx="69746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Indexing Pipeline</a:t>
            </a:r>
            <a:endParaRPr lang="en-US" sz="621" dirty="0"/>
          </a:p>
        </p:txBody>
      </p:sp>
      <p:sp>
        <p:nvSpPr>
          <p:cNvPr id="56" name="Shape 50"/>
          <p:cNvSpPr/>
          <p:nvPr/>
        </p:nvSpPr>
        <p:spPr>
          <a:xfrm>
            <a:off x="7023255" y="2016993"/>
            <a:ext cx="937115" cy="25003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57" name="Shape 51"/>
          <p:cNvSpPr/>
          <p:nvPr/>
        </p:nvSpPr>
        <p:spPr>
          <a:xfrm>
            <a:off x="7023255" y="2016993"/>
            <a:ext cx="21431" cy="2500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58" name="Text 52"/>
          <p:cNvSpPr/>
          <p:nvPr/>
        </p:nvSpPr>
        <p:spPr>
          <a:xfrm>
            <a:off x="7080405" y="2074143"/>
            <a:ext cx="125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6B35"/>
                </a:solidFill>
              </a:rPr>
              <a:t>📊</a:t>
            </a:r>
            <a:endParaRPr lang="en-US" sz="727" dirty="0"/>
          </a:p>
        </p:txBody>
      </p:sp>
      <p:sp>
        <p:nvSpPr>
          <p:cNvPr id="59" name="Text 53"/>
          <p:cNvSpPr/>
          <p:nvPr/>
        </p:nvSpPr>
        <p:spPr>
          <a:xfrm>
            <a:off x="7262571" y="2083966"/>
            <a:ext cx="61921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Metadata Store</a:t>
            </a:r>
            <a:endParaRPr lang="en-US" sz="621" dirty="0"/>
          </a:p>
        </p:txBody>
      </p:sp>
      <p:sp>
        <p:nvSpPr>
          <p:cNvPr id="60" name="Shape 54"/>
          <p:cNvSpPr/>
          <p:nvPr/>
        </p:nvSpPr>
        <p:spPr>
          <a:xfrm>
            <a:off x="857250" y="2774231"/>
            <a:ext cx="2419331" cy="600075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61" name="Shape 55"/>
          <p:cNvSpPr/>
          <p:nvPr/>
        </p:nvSpPr>
        <p:spPr>
          <a:xfrm>
            <a:off x="857250" y="2774231"/>
            <a:ext cx="2419331" cy="214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2" name="Text 56"/>
          <p:cNvSpPr/>
          <p:nvPr/>
        </p:nvSpPr>
        <p:spPr>
          <a:xfrm>
            <a:off x="928688" y="2845668"/>
            <a:ext cx="22764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Data Ingestion</a:t>
            </a:r>
            <a:endParaRPr lang="en-US" sz="683" dirty="0"/>
          </a:p>
        </p:txBody>
      </p:sp>
      <p:sp>
        <p:nvSpPr>
          <p:cNvPr id="63" name="Text 57"/>
          <p:cNvSpPr/>
          <p:nvPr/>
        </p:nvSpPr>
        <p:spPr>
          <a:xfrm>
            <a:off x="928688" y="3024262"/>
            <a:ext cx="227645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Scrapy crawls te.eg + users upload files → parsed and chunked</a:t>
            </a:r>
            <a:endParaRPr lang="en-US" sz="621" dirty="0"/>
          </a:p>
        </p:txBody>
      </p:sp>
      <p:sp>
        <p:nvSpPr>
          <p:cNvPr id="64" name="Shape 58"/>
          <p:cNvSpPr/>
          <p:nvPr/>
        </p:nvSpPr>
        <p:spPr>
          <a:xfrm>
            <a:off x="3362306" y="2774231"/>
            <a:ext cx="2419359" cy="600075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65" name="Shape 59"/>
          <p:cNvSpPr/>
          <p:nvPr/>
        </p:nvSpPr>
        <p:spPr>
          <a:xfrm>
            <a:off x="3362306" y="2774231"/>
            <a:ext cx="2419359" cy="214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6" name="Text 60"/>
          <p:cNvSpPr/>
          <p:nvPr/>
        </p:nvSpPr>
        <p:spPr>
          <a:xfrm>
            <a:off x="3433744" y="2845668"/>
            <a:ext cx="22764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Embedding &amp; Indexing</a:t>
            </a:r>
            <a:endParaRPr lang="en-US" sz="683" dirty="0"/>
          </a:p>
        </p:txBody>
      </p:sp>
      <p:sp>
        <p:nvSpPr>
          <p:cNvPr id="67" name="Text 61"/>
          <p:cNvSpPr/>
          <p:nvPr/>
        </p:nvSpPr>
        <p:spPr>
          <a:xfrm>
            <a:off x="3433744" y="3024262"/>
            <a:ext cx="227648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Chunks embedded with multilingual-e5 → stored in Qdrant</a:t>
            </a:r>
            <a:endParaRPr lang="en-US" sz="621" dirty="0"/>
          </a:p>
        </p:txBody>
      </p:sp>
      <p:sp>
        <p:nvSpPr>
          <p:cNvPr id="68" name="Shape 62"/>
          <p:cNvSpPr/>
          <p:nvPr/>
        </p:nvSpPr>
        <p:spPr>
          <a:xfrm>
            <a:off x="5867391" y="2774231"/>
            <a:ext cx="2419331" cy="600075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69" name="Shape 63"/>
          <p:cNvSpPr/>
          <p:nvPr/>
        </p:nvSpPr>
        <p:spPr>
          <a:xfrm>
            <a:off x="5867391" y="2774231"/>
            <a:ext cx="2419331" cy="2143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0" name="Text 64"/>
          <p:cNvSpPr/>
          <p:nvPr/>
        </p:nvSpPr>
        <p:spPr>
          <a:xfrm>
            <a:off x="5938828" y="2845668"/>
            <a:ext cx="22764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Query &amp; Response</a:t>
            </a:r>
            <a:endParaRPr lang="en-US" sz="683" dirty="0"/>
          </a:p>
        </p:txBody>
      </p:sp>
      <p:sp>
        <p:nvSpPr>
          <p:cNvPr id="71" name="Text 65"/>
          <p:cNvSpPr/>
          <p:nvPr/>
        </p:nvSpPr>
        <p:spPr>
          <a:xfrm>
            <a:off x="5938828" y="3024262"/>
            <a:ext cx="227645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User query → retrieve relevant chunks → LLM generates answer</a:t>
            </a:r>
            <a:endParaRPr lang="en-US" sz="62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6280" y="428625"/>
            <a:ext cx="643144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Web Scraping: Scrapy + BeautifulSoup</a:t>
            </a:r>
            <a:endParaRPr lang="en-US" sz="2436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1212652"/>
            <a:ext cx="192881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169" y="1200150"/>
            <a:ext cx="8908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Why Scrapy?</a:t>
            </a:r>
            <a:endParaRPr lang="en-US" sz="987" dirty="0"/>
          </a:p>
        </p:txBody>
      </p:sp>
      <p:sp>
        <p:nvSpPr>
          <p:cNvPr id="6" name="Text 2"/>
          <p:cNvSpPr/>
          <p:nvPr/>
        </p:nvSpPr>
        <p:spPr>
          <a:xfrm>
            <a:off x="1071563" y="16716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7" name="Text 3"/>
          <p:cNvSpPr/>
          <p:nvPr/>
        </p:nvSpPr>
        <p:spPr>
          <a:xfrm>
            <a:off x="1239943" y="1657350"/>
            <a:ext cx="2295265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Robust crawling framework with built-in rate limiting</a:t>
            </a:r>
            <a:endParaRPr lang="en-US" sz="674" dirty="0"/>
          </a:p>
        </p:txBody>
      </p:sp>
      <p:sp>
        <p:nvSpPr>
          <p:cNvPr id="8" name="Text 4"/>
          <p:cNvSpPr/>
          <p:nvPr/>
        </p:nvSpPr>
        <p:spPr>
          <a:xfrm>
            <a:off x="1071563" y="19573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1239943" y="1943100"/>
            <a:ext cx="173741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Resumable jobs for long-running crawls</a:t>
            </a:r>
            <a:endParaRPr lang="en-US" sz="674" dirty="0"/>
          </a:p>
        </p:txBody>
      </p:sp>
      <p:sp>
        <p:nvSpPr>
          <p:cNvPr id="10" name="Text 6"/>
          <p:cNvSpPr/>
          <p:nvPr/>
        </p:nvSpPr>
        <p:spPr>
          <a:xfrm>
            <a:off x="1071563" y="22431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1239943" y="2228850"/>
            <a:ext cx="1999748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Automatic sitemap parsing and URL discovery</a:t>
            </a:r>
            <a:endParaRPr lang="en-US" sz="674" dirty="0"/>
          </a:p>
        </p:txBody>
      </p:sp>
      <p:sp>
        <p:nvSpPr>
          <p:cNvPr id="12" name="Text 8"/>
          <p:cNvSpPr/>
          <p:nvPr/>
        </p:nvSpPr>
        <p:spPr>
          <a:xfrm>
            <a:off x="1071563" y="25288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1239943" y="2514600"/>
            <a:ext cx="200636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Middleware for handling cookies and sessions</a:t>
            </a:r>
            <a:endParaRPr lang="en-US" sz="674" dirty="0"/>
          </a:p>
        </p:txBody>
      </p:sp>
      <p:sp>
        <p:nvSpPr>
          <p:cNvPr id="14" name="Text 10"/>
          <p:cNvSpPr/>
          <p:nvPr/>
        </p:nvSpPr>
        <p:spPr>
          <a:xfrm>
            <a:off x="1071563" y="28146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15" name="Text 11"/>
          <p:cNvSpPr/>
          <p:nvPr/>
        </p:nvSpPr>
        <p:spPr>
          <a:xfrm>
            <a:off x="1239943" y="2800350"/>
            <a:ext cx="179824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Respects robots.txt and politeness delays</a:t>
            </a:r>
            <a:endParaRPr lang="en-US" sz="674" dirty="0"/>
          </a:p>
        </p:txBody>
      </p:sp>
      <p:sp>
        <p:nvSpPr>
          <p:cNvPr id="16" name="Text 12"/>
          <p:cNvSpPr/>
          <p:nvPr/>
        </p:nvSpPr>
        <p:spPr>
          <a:xfrm>
            <a:off x="1071563" y="31003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1239943" y="3086100"/>
            <a:ext cx="1483416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Built-in caching and deduplication</a:t>
            </a:r>
            <a:endParaRPr lang="en-US" sz="674" dirty="0"/>
          </a:p>
        </p:txBody>
      </p:sp>
      <p:sp>
        <p:nvSpPr>
          <p:cNvPr id="18" name="Shape 14"/>
          <p:cNvSpPr/>
          <p:nvPr/>
        </p:nvSpPr>
        <p:spPr>
          <a:xfrm>
            <a:off x="1071563" y="3407569"/>
            <a:ext cx="3357563" cy="676145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1071563" y="3407569"/>
            <a:ext cx="28575" cy="676145"/>
          </a:xfrm>
          <a:prstGeom prst="rect">
            <a:avLst/>
          </a:prstGeom>
          <a:solidFill>
            <a:srgbClr val="FFB59A"/>
          </a:solidFill>
          <a:ln/>
        </p:spPr>
      </p:sp>
      <p:sp>
        <p:nvSpPr>
          <p:cNvPr id="20" name="Text 16"/>
          <p:cNvSpPr/>
          <p:nvPr/>
        </p:nvSpPr>
        <p:spPr>
          <a:xfrm>
            <a:off x="1178719" y="3514725"/>
            <a:ext cx="31432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Key Features</a:t>
            </a:r>
            <a:endParaRPr lang="en-US" sz="584" dirty="0"/>
          </a:p>
        </p:txBody>
      </p:sp>
      <p:sp>
        <p:nvSpPr>
          <p:cNvPr id="21" name="Text 17"/>
          <p:cNvSpPr/>
          <p:nvPr/>
        </p:nvSpPr>
        <p:spPr>
          <a:xfrm>
            <a:off x="1178719" y="3702248"/>
            <a:ext cx="3143250" cy="2743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Scalable spider architecture with concurrent request handling and automatic backoff on server errors</a:t>
            </a:r>
            <a:endParaRPr lang="en-US" sz="621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212652"/>
            <a:ext cx="214313" cy="17145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014913" y="1200150"/>
            <a:ext cx="17818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BeautifulSoup Extraction</a:t>
            </a:r>
            <a:endParaRPr lang="en-US" sz="987" dirty="0"/>
          </a:p>
        </p:txBody>
      </p:sp>
      <p:sp>
        <p:nvSpPr>
          <p:cNvPr id="24" name="Text 19"/>
          <p:cNvSpPr/>
          <p:nvPr/>
        </p:nvSpPr>
        <p:spPr>
          <a:xfrm>
            <a:off x="4714875" y="16716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25" name="Text 20"/>
          <p:cNvSpPr/>
          <p:nvPr/>
        </p:nvSpPr>
        <p:spPr>
          <a:xfrm>
            <a:off x="4883255" y="1657350"/>
            <a:ext cx="145219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HTML parsing and DOM traversal</a:t>
            </a:r>
            <a:endParaRPr lang="en-US" sz="674" dirty="0"/>
          </a:p>
        </p:txBody>
      </p:sp>
      <p:sp>
        <p:nvSpPr>
          <p:cNvPr id="26" name="Text 21"/>
          <p:cNvSpPr/>
          <p:nvPr/>
        </p:nvSpPr>
        <p:spPr>
          <a:xfrm>
            <a:off x="4714875" y="19573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27" name="Text 22"/>
          <p:cNvSpPr/>
          <p:nvPr/>
        </p:nvSpPr>
        <p:spPr>
          <a:xfrm>
            <a:off x="4883255" y="1943100"/>
            <a:ext cx="2038843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CSS selectors and XPath for element extraction</a:t>
            </a:r>
            <a:endParaRPr lang="en-US" sz="674" dirty="0"/>
          </a:p>
        </p:txBody>
      </p:sp>
      <p:sp>
        <p:nvSpPr>
          <p:cNvPr id="28" name="Text 23"/>
          <p:cNvSpPr/>
          <p:nvPr/>
        </p:nvSpPr>
        <p:spPr>
          <a:xfrm>
            <a:off x="4714875" y="22431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29" name="Text 24"/>
          <p:cNvSpPr/>
          <p:nvPr/>
        </p:nvSpPr>
        <p:spPr>
          <a:xfrm>
            <a:off x="4883255" y="2228850"/>
            <a:ext cx="190687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Text cleaning and whitespace normalization</a:t>
            </a:r>
            <a:endParaRPr lang="en-US" sz="674" dirty="0"/>
          </a:p>
        </p:txBody>
      </p:sp>
      <p:sp>
        <p:nvSpPr>
          <p:cNvPr id="30" name="Text 25"/>
          <p:cNvSpPr/>
          <p:nvPr/>
        </p:nvSpPr>
        <p:spPr>
          <a:xfrm>
            <a:off x="4714875" y="25288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31" name="Text 26"/>
          <p:cNvSpPr/>
          <p:nvPr/>
        </p:nvSpPr>
        <p:spPr>
          <a:xfrm>
            <a:off x="4883255" y="2514600"/>
            <a:ext cx="1595038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Handles malformed HTML gracefully</a:t>
            </a:r>
            <a:endParaRPr lang="en-US" sz="674" dirty="0"/>
          </a:p>
        </p:txBody>
      </p:sp>
      <p:sp>
        <p:nvSpPr>
          <p:cNvPr id="32" name="Text 27"/>
          <p:cNvSpPr/>
          <p:nvPr/>
        </p:nvSpPr>
        <p:spPr>
          <a:xfrm>
            <a:off x="4714875" y="281463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33" name="Text 28"/>
          <p:cNvSpPr/>
          <p:nvPr/>
        </p:nvSpPr>
        <p:spPr>
          <a:xfrm>
            <a:off x="4883255" y="2800350"/>
            <a:ext cx="13826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Language-aware text extraction</a:t>
            </a:r>
            <a:endParaRPr lang="en-US" sz="674" dirty="0"/>
          </a:p>
        </p:txBody>
      </p:sp>
      <p:sp>
        <p:nvSpPr>
          <p:cNvPr id="34" name="Text 29"/>
          <p:cNvSpPr/>
          <p:nvPr/>
        </p:nvSpPr>
        <p:spPr>
          <a:xfrm>
            <a:off x="4714875" y="3100388"/>
            <a:ext cx="82655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✓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4883255" y="3086100"/>
            <a:ext cx="1747428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Metadata preservation (links, attributes)</a:t>
            </a:r>
            <a:endParaRPr lang="en-US" sz="674" dirty="0"/>
          </a:p>
        </p:txBody>
      </p:sp>
      <p:sp>
        <p:nvSpPr>
          <p:cNvPr id="36" name="Text 31"/>
          <p:cNvSpPr/>
          <p:nvPr/>
        </p:nvSpPr>
        <p:spPr>
          <a:xfrm>
            <a:off x="4714875" y="3479006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Key Outputs Per Page</a:t>
            </a:r>
            <a:endParaRPr lang="en-US" sz="683" dirty="0"/>
          </a:p>
        </p:txBody>
      </p:sp>
      <p:sp>
        <p:nvSpPr>
          <p:cNvPr id="37" name="Shape 32"/>
          <p:cNvSpPr/>
          <p:nvPr/>
        </p:nvSpPr>
        <p:spPr>
          <a:xfrm>
            <a:off x="4714875" y="3721894"/>
            <a:ext cx="3357563" cy="119657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8" name="Shape 33"/>
          <p:cNvSpPr/>
          <p:nvPr/>
        </p:nvSpPr>
        <p:spPr>
          <a:xfrm>
            <a:off x="4714875" y="3721894"/>
            <a:ext cx="28575" cy="119657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9" name="Text 34"/>
          <p:cNvSpPr/>
          <p:nvPr/>
        </p:nvSpPr>
        <p:spPr>
          <a:xfrm>
            <a:off x="4822031" y="3829050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URL (source reference)</a:t>
            </a:r>
            <a:endParaRPr lang="en-US" sz="621" dirty="0"/>
          </a:p>
        </p:txBody>
      </p:sp>
      <p:sp>
        <p:nvSpPr>
          <p:cNvPr id="40" name="Text 35"/>
          <p:cNvSpPr/>
          <p:nvPr/>
        </p:nvSpPr>
        <p:spPr>
          <a:xfrm>
            <a:off x="4822031" y="4002286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Title &amp; headings</a:t>
            </a:r>
            <a:endParaRPr lang="en-US" sz="621" dirty="0"/>
          </a:p>
        </p:txBody>
      </p:sp>
      <p:sp>
        <p:nvSpPr>
          <p:cNvPr id="41" name="Text 36"/>
          <p:cNvSpPr/>
          <p:nvPr/>
        </p:nvSpPr>
        <p:spPr>
          <a:xfrm>
            <a:off x="4822031" y="4175522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Main text content</a:t>
            </a:r>
            <a:endParaRPr lang="en-US" sz="621" dirty="0"/>
          </a:p>
        </p:txBody>
      </p:sp>
      <p:sp>
        <p:nvSpPr>
          <p:cNvPr id="42" name="Text 37"/>
          <p:cNvSpPr/>
          <p:nvPr/>
        </p:nvSpPr>
        <p:spPr>
          <a:xfrm>
            <a:off x="4822031" y="4348758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Fetch date &amp; timestamp</a:t>
            </a:r>
            <a:endParaRPr lang="en-US" sz="621" dirty="0"/>
          </a:p>
        </p:txBody>
      </p:sp>
      <p:sp>
        <p:nvSpPr>
          <p:cNvPr id="43" name="Text 38"/>
          <p:cNvSpPr/>
          <p:nvPr/>
        </p:nvSpPr>
        <p:spPr>
          <a:xfrm>
            <a:off x="4822031" y="4521994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Content hash (deduplication)</a:t>
            </a:r>
            <a:endParaRPr lang="en-US" sz="621" dirty="0"/>
          </a:p>
        </p:txBody>
      </p:sp>
      <p:sp>
        <p:nvSpPr>
          <p:cNvPr id="44" name="Text 39"/>
          <p:cNvSpPr/>
          <p:nvPr/>
        </p:nvSpPr>
        <p:spPr>
          <a:xfrm>
            <a:off x="4822031" y="4695230"/>
            <a:ext cx="3143250" cy="116086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Language detection</a:t>
            </a:r>
            <a:endParaRPr lang="en-US" sz="621" dirty="0"/>
          </a:p>
        </p:txBody>
      </p:sp>
      <p:sp>
        <p:nvSpPr>
          <p:cNvPr id="45" name="Text 40"/>
          <p:cNvSpPr/>
          <p:nvPr/>
        </p:nvSpPr>
        <p:spPr>
          <a:xfrm>
            <a:off x="4822031" y="3829050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  <p:sp>
        <p:nvSpPr>
          <p:cNvPr id="46" name="Text 41"/>
          <p:cNvSpPr/>
          <p:nvPr/>
        </p:nvSpPr>
        <p:spPr>
          <a:xfrm>
            <a:off x="4822031" y="4002286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  <p:sp>
        <p:nvSpPr>
          <p:cNvPr id="47" name="Text 42"/>
          <p:cNvSpPr/>
          <p:nvPr/>
        </p:nvSpPr>
        <p:spPr>
          <a:xfrm>
            <a:off x="4822031" y="4175522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  <p:sp>
        <p:nvSpPr>
          <p:cNvPr id="48" name="Text 43"/>
          <p:cNvSpPr/>
          <p:nvPr/>
        </p:nvSpPr>
        <p:spPr>
          <a:xfrm>
            <a:off x="4822031" y="4348758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  <p:sp>
        <p:nvSpPr>
          <p:cNvPr id="49" name="Text 44"/>
          <p:cNvSpPr/>
          <p:nvPr/>
        </p:nvSpPr>
        <p:spPr>
          <a:xfrm>
            <a:off x="4822031" y="4521994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  <p:sp>
        <p:nvSpPr>
          <p:cNvPr id="50" name="Text 45"/>
          <p:cNvSpPr/>
          <p:nvPr/>
        </p:nvSpPr>
        <p:spPr>
          <a:xfrm>
            <a:off x="4822031" y="4695230"/>
            <a:ext cx="85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→</a:t>
            </a:r>
            <a:endParaRPr lang="en-US" sz="58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6479" y="428625"/>
            <a:ext cx="5651013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File Upload &amp; Processing Pipeline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928688" y="1180505"/>
            <a:ext cx="7286625" cy="499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928688" y="1180505"/>
            <a:ext cx="28575" cy="499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" name="Shape 3"/>
          <p:cNvSpPr/>
          <p:nvPr/>
        </p:nvSpPr>
        <p:spPr>
          <a:xfrm>
            <a:off x="1014413" y="1266230"/>
            <a:ext cx="300038" cy="300038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34" y="1344811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00175" y="1266230"/>
            <a:ext cx="39245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Step 1: Upload via Streamlit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1400175" y="1464469"/>
            <a:ext cx="392457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User uploads file through Streamlit interface → stored in object storage or local filesystem</a:t>
            </a:r>
            <a:endParaRPr lang="en-US" sz="674" dirty="0"/>
          </a:p>
        </p:txBody>
      </p:sp>
      <p:sp>
        <p:nvSpPr>
          <p:cNvPr id="10" name="Shape 6"/>
          <p:cNvSpPr/>
          <p:nvPr/>
        </p:nvSpPr>
        <p:spPr>
          <a:xfrm>
            <a:off x="928688" y="1751642"/>
            <a:ext cx="7286625" cy="499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928688" y="1751642"/>
            <a:ext cx="28575" cy="499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2" name="Shape 8"/>
          <p:cNvSpPr/>
          <p:nvPr/>
        </p:nvSpPr>
        <p:spPr>
          <a:xfrm>
            <a:off x="1014413" y="1837367"/>
            <a:ext cx="300038" cy="300038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34" y="1915948"/>
            <a:ext cx="178594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00175" y="1837367"/>
            <a:ext cx="27773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Step 2: Worker Processes File</a:t>
            </a:r>
            <a:endParaRPr lang="en-US" sz="784" dirty="0"/>
          </a:p>
        </p:txBody>
      </p:sp>
      <p:sp>
        <p:nvSpPr>
          <p:cNvPr id="15" name="Text 10"/>
          <p:cNvSpPr/>
          <p:nvPr/>
        </p:nvSpPr>
        <p:spPr>
          <a:xfrm>
            <a:off x="1400175" y="2035606"/>
            <a:ext cx="277735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Background worker picks up file and begins processing pipeline</a:t>
            </a:r>
            <a:endParaRPr lang="en-US" sz="674" dirty="0"/>
          </a:p>
        </p:txBody>
      </p:sp>
      <p:sp>
        <p:nvSpPr>
          <p:cNvPr id="16" name="Shape 11"/>
          <p:cNvSpPr/>
          <p:nvPr/>
        </p:nvSpPr>
        <p:spPr>
          <a:xfrm>
            <a:off x="928688" y="2322779"/>
            <a:ext cx="7286625" cy="499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928688" y="2322779"/>
            <a:ext cx="28575" cy="499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8" name="Shape 13"/>
          <p:cNvSpPr/>
          <p:nvPr/>
        </p:nvSpPr>
        <p:spPr>
          <a:xfrm>
            <a:off x="1014413" y="2408504"/>
            <a:ext cx="300038" cy="300038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53" y="2487085"/>
            <a:ext cx="107156" cy="1428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00175" y="2408504"/>
            <a:ext cx="4257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Step 3: Parse Text Content</a:t>
            </a:r>
            <a:endParaRPr lang="en-US" sz="784" dirty="0"/>
          </a:p>
        </p:txBody>
      </p:sp>
      <p:sp>
        <p:nvSpPr>
          <p:cNvPr id="21" name="Text 15"/>
          <p:cNvSpPr/>
          <p:nvPr/>
        </p:nvSpPr>
        <p:spPr>
          <a:xfrm>
            <a:off x="1400175" y="2606743"/>
            <a:ext cx="425767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Extract text using pdfplumber (PDF), python-docx (DOCX), HTML parser, or Tesseract OCR (images)</a:t>
            </a:r>
            <a:endParaRPr lang="en-US" sz="674" dirty="0"/>
          </a:p>
        </p:txBody>
      </p:sp>
      <p:sp>
        <p:nvSpPr>
          <p:cNvPr id="22" name="Shape 16"/>
          <p:cNvSpPr/>
          <p:nvPr/>
        </p:nvSpPr>
        <p:spPr>
          <a:xfrm>
            <a:off x="928688" y="2893916"/>
            <a:ext cx="7286625" cy="499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928688" y="2893916"/>
            <a:ext cx="28575" cy="499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4" name="Shape 18"/>
          <p:cNvSpPr/>
          <p:nvPr/>
        </p:nvSpPr>
        <p:spPr>
          <a:xfrm>
            <a:off x="1014413" y="2979641"/>
            <a:ext cx="300038" cy="300038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134" y="3058223"/>
            <a:ext cx="178594" cy="14287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400175" y="2979641"/>
            <a:ext cx="29306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Step 4: Normalize Text</a:t>
            </a:r>
            <a:endParaRPr lang="en-US" sz="784" dirty="0"/>
          </a:p>
        </p:txBody>
      </p:sp>
      <p:sp>
        <p:nvSpPr>
          <p:cNvPr id="27" name="Text 20"/>
          <p:cNvSpPr/>
          <p:nvPr/>
        </p:nvSpPr>
        <p:spPr>
          <a:xfrm>
            <a:off x="1400175" y="3177880"/>
            <a:ext cx="2930668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Clean whitespace, remove special characters, standardize encoding</a:t>
            </a:r>
            <a:endParaRPr lang="en-US" sz="674" dirty="0"/>
          </a:p>
        </p:txBody>
      </p:sp>
      <p:sp>
        <p:nvSpPr>
          <p:cNvPr id="28" name="Shape 21"/>
          <p:cNvSpPr/>
          <p:nvPr/>
        </p:nvSpPr>
        <p:spPr>
          <a:xfrm>
            <a:off x="928688" y="3465054"/>
            <a:ext cx="7286625" cy="499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9" name="Shape 22"/>
          <p:cNvSpPr/>
          <p:nvPr/>
        </p:nvSpPr>
        <p:spPr>
          <a:xfrm>
            <a:off x="928688" y="3465054"/>
            <a:ext cx="28575" cy="499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0" name="Shape 23"/>
          <p:cNvSpPr/>
          <p:nvPr/>
        </p:nvSpPr>
        <p:spPr>
          <a:xfrm>
            <a:off x="1014413" y="3550779"/>
            <a:ext cx="300038" cy="300038"/>
          </a:xfrm>
          <a:prstGeom prst="rect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34" y="3629360"/>
            <a:ext cx="178594" cy="142875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400175" y="3550779"/>
            <a:ext cx="34331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Step 5: Language Detection &amp; Chunking</a:t>
            </a:r>
            <a:endParaRPr lang="en-US" sz="784" dirty="0"/>
          </a:p>
        </p:txBody>
      </p:sp>
      <p:sp>
        <p:nvSpPr>
          <p:cNvPr id="33" name="Text 25"/>
          <p:cNvSpPr/>
          <p:nvPr/>
        </p:nvSpPr>
        <p:spPr>
          <a:xfrm>
            <a:off x="1400175" y="3749018"/>
            <a:ext cx="3433102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Detect language (Arabic, English, Egyptian dialect) → pass to recursive chunker</a:t>
            </a:r>
            <a:endParaRPr lang="en-US" sz="674" dirty="0"/>
          </a:p>
        </p:txBody>
      </p:sp>
      <p:sp>
        <p:nvSpPr>
          <p:cNvPr id="34" name="Shape 26"/>
          <p:cNvSpPr/>
          <p:nvPr/>
        </p:nvSpPr>
        <p:spPr>
          <a:xfrm>
            <a:off x="928688" y="4093341"/>
            <a:ext cx="7286625" cy="776883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35" name="Shape 27"/>
          <p:cNvSpPr/>
          <p:nvPr/>
        </p:nvSpPr>
        <p:spPr>
          <a:xfrm>
            <a:off x="928688" y="4093341"/>
            <a:ext cx="28575" cy="776883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6" name="Text 28"/>
          <p:cNvSpPr/>
          <p:nvPr/>
        </p:nvSpPr>
        <p:spPr>
          <a:xfrm>
            <a:off x="1014413" y="4179066"/>
            <a:ext cx="7115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Supported File Formats</a:t>
            </a:r>
            <a:endParaRPr lang="en-US" sz="784" dirty="0"/>
          </a:p>
        </p:txBody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765" y="4423739"/>
            <a:ext cx="128588" cy="17145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1014413" y="4668413"/>
            <a:ext cx="137729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PDF</a:t>
            </a:r>
            <a:endParaRPr lang="en-US" sz="584" dirty="0"/>
          </a:p>
        </p:txBody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3208" y="4423739"/>
            <a:ext cx="128588" cy="17145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2448855" y="4668413"/>
            <a:ext cx="13773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DOCX</a:t>
            </a:r>
            <a:endParaRPr lang="en-US" sz="584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678" y="4423739"/>
            <a:ext cx="128588" cy="17145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3883326" y="4668413"/>
            <a:ext cx="13773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TXT</a:t>
            </a:r>
            <a:endParaRPr lang="en-US" sz="584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2149" y="4423739"/>
            <a:ext cx="128588" cy="171450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5317796" y="4668413"/>
            <a:ext cx="13773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HTML</a:t>
            </a:r>
            <a:endParaRPr lang="en-US" sz="584" dirty="0"/>
          </a:p>
        </p:txBody>
      </p:sp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5188" y="4423739"/>
            <a:ext cx="171450" cy="171450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6752267" y="4668413"/>
            <a:ext cx="13773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Images (OCR)</a:t>
            </a:r>
            <a:endParaRPr lang="en-US" sz="584" dirty="0"/>
          </a:p>
        </p:txBody>
      </p:sp>
      <p:sp>
        <p:nvSpPr>
          <p:cNvPr id="47" name="Text 34"/>
          <p:cNvSpPr/>
          <p:nvPr/>
        </p:nvSpPr>
        <p:spPr>
          <a:xfrm>
            <a:off x="928688" y="5013099"/>
            <a:ext cx="72866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999999"/>
                </a:solidFill>
              </a:rPr>
              <a:t>⚠️ Note: User consent required before indexing uploads into vector database</a:t>
            </a:r>
            <a:endParaRPr lang="en-US" sz="62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00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97779" y="428625"/>
            <a:ext cx="4948414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Recursive Chunking Strategy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071563" y="1801118"/>
            <a:ext cx="3357563" cy="5143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71563" y="1801118"/>
            <a:ext cx="28575" cy="5143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" name="Shape 3"/>
          <p:cNvSpPr/>
          <p:nvPr/>
        </p:nvSpPr>
        <p:spPr>
          <a:xfrm>
            <a:off x="1185863" y="1915418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17" y="1993999"/>
            <a:ext cx="96441" cy="128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57338" y="1918097"/>
            <a:ext cx="14362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Document</a:t>
            </a:r>
            <a:endParaRPr lang="en-US" sz="683" dirty="0"/>
          </a:p>
        </p:txBody>
      </p:sp>
      <p:sp>
        <p:nvSpPr>
          <p:cNvPr id="9" name="Text 5"/>
          <p:cNvSpPr/>
          <p:nvPr/>
        </p:nvSpPr>
        <p:spPr>
          <a:xfrm>
            <a:off x="1557338" y="2082403"/>
            <a:ext cx="143625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Full content from website or upload</a:t>
            </a:r>
            <a:endParaRPr lang="en-US" sz="621" dirty="0"/>
          </a:p>
        </p:txBody>
      </p:sp>
      <p:sp>
        <p:nvSpPr>
          <p:cNvPr id="10" name="Text 6"/>
          <p:cNvSpPr/>
          <p:nvPr/>
        </p:nvSpPr>
        <p:spPr>
          <a:xfrm>
            <a:off x="1071563" y="2386905"/>
            <a:ext cx="335756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6B35"/>
                </a:solidFill>
              </a:rPr>
              <a:t>↓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1071563" y="2622649"/>
            <a:ext cx="3357563" cy="5143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1071563" y="2622649"/>
            <a:ext cx="28575" cy="5143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3" name="Shape 9"/>
          <p:cNvSpPr/>
          <p:nvPr/>
        </p:nvSpPr>
        <p:spPr>
          <a:xfrm>
            <a:off x="1185863" y="2736949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4" y="2815530"/>
            <a:ext cx="128588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557338" y="2739628"/>
            <a:ext cx="14931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Sections</a:t>
            </a:r>
            <a:endParaRPr lang="en-US" sz="683" dirty="0"/>
          </a:p>
        </p:txBody>
      </p:sp>
      <p:sp>
        <p:nvSpPr>
          <p:cNvPr id="16" name="Text 11"/>
          <p:cNvSpPr/>
          <p:nvPr/>
        </p:nvSpPr>
        <p:spPr>
          <a:xfrm>
            <a:off x="1557338" y="2903934"/>
            <a:ext cx="149318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Split by headings and major divisions</a:t>
            </a:r>
            <a:endParaRPr lang="en-US" sz="621" dirty="0"/>
          </a:p>
        </p:txBody>
      </p:sp>
      <p:sp>
        <p:nvSpPr>
          <p:cNvPr id="17" name="Text 12"/>
          <p:cNvSpPr/>
          <p:nvPr/>
        </p:nvSpPr>
        <p:spPr>
          <a:xfrm>
            <a:off x="1071563" y="3208437"/>
            <a:ext cx="335756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6B35"/>
                </a:solidFill>
              </a:rPr>
              <a:t>↓</a:t>
            </a:r>
            <a:endParaRPr lang="en-US" sz="834" dirty="0"/>
          </a:p>
        </p:txBody>
      </p:sp>
      <p:sp>
        <p:nvSpPr>
          <p:cNvPr id="18" name="Shape 13"/>
          <p:cNvSpPr/>
          <p:nvPr/>
        </p:nvSpPr>
        <p:spPr>
          <a:xfrm>
            <a:off x="1071563" y="3444180"/>
            <a:ext cx="3357563" cy="5143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1071563" y="3444180"/>
            <a:ext cx="28575" cy="5143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0" name="Shape 15"/>
          <p:cNvSpPr/>
          <p:nvPr/>
        </p:nvSpPr>
        <p:spPr>
          <a:xfrm>
            <a:off x="1185863" y="3558480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80" y="3637062"/>
            <a:ext cx="112514" cy="1285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57338" y="3561159"/>
            <a:ext cx="11279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Paragraphs</a:t>
            </a:r>
            <a:endParaRPr lang="en-US" sz="683" dirty="0"/>
          </a:p>
        </p:txBody>
      </p:sp>
      <p:sp>
        <p:nvSpPr>
          <p:cNvPr id="23" name="Text 17"/>
          <p:cNvSpPr/>
          <p:nvPr/>
        </p:nvSpPr>
        <p:spPr>
          <a:xfrm>
            <a:off x="1557338" y="3725466"/>
            <a:ext cx="112798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Logical units within sections</a:t>
            </a:r>
            <a:endParaRPr lang="en-US" sz="621" dirty="0"/>
          </a:p>
        </p:txBody>
      </p:sp>
      <p:sp>
        <p:nvSpPr>
          <p:cNvPr id="24" name="Text 18"/>
          <p:cNvSpPr/>
          <p:nvPr/>
        </p:nvSpPr>
        <p:spPr>
          <a:xfrm>
            <a:off x="1071563" y="4029968"/>
            <a:ext cx="335756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6B35"/>
                </a:solidFill>
              </a:rPr>
              <a:t>↓</a:t>
            </a:r>
            <a:endParaRPr lang="en-US" sz="834" dirty="0"/>
          </a:p>
        </p:txBody>
      </p:sp>
      <p:sp>
        <p:nvSpPr>
          <p:cNvPr id="25" name="Shape 19"/>
          <p:cNvSpPr/>
          <p:nvPr/>
        </p:nvSpPr>
        <p:spPr>
          <a:xfrm>
            <a:off x="1071563" y="4265712"/>
            <a:ext cx="3357563" cy="51435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6" name="Shape 20"/>
          <p:cNvSpPr/>
          <p:nvPr/>
        </p:nvSpPr>
        <p:spPr>
          <a:xfrm>
            <a:off x="1071563" y="4265712"/>
            <a:ext cx="28575" cy="51435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7" name="Shape 21"/>
          <p:cNvSpPr/>
          <p:nvPr/>
        </p:nvSpPr>
        <p:spPr>
          <a:xfrm>
            <a:off x="1185863" y="4380012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4" y="4458593"/>
            <a:ext cx="128588" cy="12858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1557338" y="4382691"/>
            <a:ext cx="13369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Sub-units</a:t>
            </a:r>
            <a:endParaRPr lang="en-US" sz="683" dirty="0"/>
          </a:p>
        </p:txBody>
      </p:sp>
      <p:sp>
        <p:nvSpPr>
          <p:cNvPr id="30" name="Text 23"/>
          <p:cNvSpPr/>
          <p:nvPr/>
        </p:nvSpPr>
        <p:spPr>
          <a:xfrm>
            <a:off x="1557338" y="4546997"/>
            <a:ext cx="13369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If paragraph exceeds max tokens</a:t>
            </a:r>
            <a:endParaRPr lang="en-US" sz="621" dirty="0"/>
          </a:p>
        </p:txBody>
      </p:sp>
      <p:sp>
        <p:nvSpPr>
          <p:cNvPr id="31" name="Shape 24"/>
          <p:cNvSpPr/>
          <p:nvPr/>
        </p:nvSpPr>
        <p:spPr>
          <a:xfrm>
            <a:off x="4714875" y="1180505"/>
            <a:ext cx="3357563" cy="1226939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2" name="Shape 25"/>
          <p:cNvSpPr/>
          <p:nvPr/>
        </p:nvSpPr>
        <p:spPr>
          <a:xfrm>
            <a:off x="4714875" y="1180505"/>
            <a:ext cx="28575" cy="122693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3" name="Text 26"/>
          <p:cNvSpPr/>
          <p:nvPr/>
        </p:nvSpPr>
        <p:spPr>
          <a:xfrm>
            <a:off x="4857750" y="1323380"/>
            <a:ext cx="30718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Technical Parameters</a:t>
            </a:r>
            <a:endParaRPr lang="en-US" sz="784" dirty="0"/>
          </a:p>
        </p:txBody>
      </p:sp>
      <p:sp>
        <p:nvSpPr>
          <p:cNvPr id="34" name="Text 27"/>
          <p:cNvSpPr/>
          <p:nvPr/>
        </p:nvSpPr>
        <p:spPr>
          <a:xfrm>
            <a:off x="4857750" y="1585913"/>
            <a:ext cx="57236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Max Tokens:</a:t>
            </a:r>
            <a:endParaRPr lang="en-US" sz="634" dirty="0"/>
          </a:p>
        </p:txBody>
      </p:sp>
      <p:sp>
        <p:nvSpPr>
          <p:cNvPr id="35" name="Text 28"/>
          <p:cNvSpPr/>
          <p:nvPr/>
        </p:nvSpPr>
        <p:spPr>
          <a:xfrm>
            <a:off x="5515840" y="1585913"/>
            <a:ext cx="125012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~500 tokens (200-300 words)</a:t>
            </a:r>
            <a:endParaRPr lang="en-US" sz="674" dirty="0"/>
          </a:p>
        </p:txBody>
      </p:sp>
      <p:sp>
        <p:nvSpPr>
          <p:cNvPr id="36" name="Text 29"/>
          <p:cNvSpPr/>
          <p:nvPr/>
        </p:nvSpPr>
        <p:spPr>
          <a:xfrm>
            <a:off x="4857750" y="1798439"/>
            <a:ext cx="5715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Overlap:</a:t>
            </a:r>
            <a:endParaRPr lang="en-US" sz="634" dirty="0"/>
          </a:p>
        </p:txBody>
      </p:sp>
      <p:sp>
        <p:nvSpPr>
          <p:cNvPr id="37" name="Text 30"/>
          <p:cNvSpPr/>
          <p:nvPr/>
        </p:nvSpPr>
        <p:spPr>
          <a:xfrm>
            <a:off x="5514975" y="1798439"/>
            <a:ext cx="98636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20-30% (50-100 words)</a:t>
            </a:r>
            <a:endParaRPr lang="en-US" sz="674" dirty="0"/>
          </a:p>
        </p:txBody>
      </p:sp>
      <p:sp>
        <p:nvSpPr>
          <p:cNvPr id="38" name="Text 31"/>
          <p:cNvSpPr/>
          <p:nvPr/>
        </p:nvSpPr>
        <p:spPr>
          <a:xfrm>
            <a:off x="4857750" y="2010966"/>
            <a:ext cx="5715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Metadata:</a:t>
            </a:r>
            <a:endParaRPr lang="en-US" sz="634" dirty="0"/>
          </a:p>
        </p:txBody>
      </p:sp>
      <p:sp>
        <p:nvSpPr>
          <p:cNvPr id="39" name="Text 32"/>
          <p:cNvSpPr/>
          <p:nvPr/>
        </p:nvSpPr>
        <p:spPr>
          <a:xfrm>
            <a:off x="5514975" y="2010966"/>
            <a:ext cx="2414588" cy="2536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chunk_id, doc_id, url, title, heading, lang, fetch_date, content_hash</a:t>
            </a:r>
            <a:endParaRPr lang="en-US" sz="674" dirty="0"/>
          </a:p>
        </p:txBody>
      </p:sp>
      <p:sp>
        <p:nvSpPr>
          <p:cNvPr id="40" name="Shape 33"/>
          <p:cNvSpPr/>
          <p:nvPr/>
        </p:nvSpPr>
        <p:spPr>
          <a:xfrm>
            <a:off x="4714875" y="2550319"/>
            <a:ext cx="3357563" cy="1678781"/>
          </a:xfrm>
          <a:prstGeom prst="rect">
            <a:avLst/>
          </a:prstGeom>
          <a:solidFill>
            <a:srgbClr val="FF6B35">
              <a:alpha val="5000"/>
            </a:srgbClr>
          </a:solidFill>
          <a:ln w="9144">
            <a:solidFill>
              <a:srgbClr val="FF6B35">
                <a:alpha val="20000"/>
              </a:srgbClr>
            </a:solidFill>
            <a:prstDash val="solid"/>
          </a:ln>
        </p:spPr>
      </p:sp>
      <p:pic>
        <p:nvPicPr>
          <p:cNvPr id="4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2550319"/>
            <a:ext cx="3357563" cy="1678781"/>
          </a:xfrm>
          <a:prstGeom prst="rect">
            <a:avLst/>
          </a:prstGeom>
        </p:spPr>
      </p:pic>
      <p:sp>
        <p:nvSpPr>
          <p:cNvPr id="42" name="Shape 34"/>
          <p:cNvSpPr/>
          <p:nvPr/>
        </p:nvSpPr>
        <p:spPr>
          <a:xfrm>
            <a:off x="4714875" y="4371975"/>
            <a:ext cx="3357563" cy="1028700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3" name="Shape 35"/>
          <p:cNvSpPr/>
          <p:nvPr/>
        </p:nvSpPr>
        <p:spPr>
          <a:xfrm>
            <a:off x="4714875" y="4371975"/>
            <a:ext cx="28575" cy="10287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4" name="Text 36"/>
          <p:cNvSpPr/>
          <p:nvPr/>
        </p:nvSpPr>
        <p:spPr>
          <a:xfrm>
            <a:off x="4829175" y="4486275"/>
            <a:ext cx="31289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Key Benefits</a:t>
            </a:r>
            <a:endParaRPr lang="en-US" sz="683" dirty="0"/>
          </a:p>
        </p:txBody>
      </p:sp>
      <p:sp>
        <p:nvSpPr>
          <p:cNvPr id="45" name="Text 37"/>
          <p:cNvSpPr/>
          <p:nvPr/>
        </p:nvSpPr>
        <p:spPr>
          <a:xfrm>
            <a:off x="4829175" y="4693444"/>
            <a:ext cx="3128963" cy="116086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Prevents arbitrary sentence cuts</a:t>
            </a:r>
            <a:endParaRPr lang="en-US" sz="621" dirty="0"/>
          </a:p>
        </p:txBody>
      </p:sp>
      <p:sp>
        <p:nvSpPr>
          <p:cNvPr id="46" name="Text 38"/>
          <p:cNvSpPr/>
          <p:nvPr/>
        </p:nvSpPr>
        <p:spPr>
          <a:xfrm>
            <a:off x="4829175" y="4852392"/>
            <a:ext cx="3128963" cy="116086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Honors document structure</a:t>
            </a:r>
            <a:endParaRPr lang="en-US" sz="621" dirty="0"/>
          </a:p>
        </p:txBody>
      </p:sp>
      <p:sp>
        <p:nvSpPr>
          <p:cNvPr id="47" name="Text 39"/>
          <p:cNvSpPr/>
          <p:nvPr/>
        </p:nvSpPr>
        <p:spPr>
          <a:xfrm>
            <a:off x="4829175" y="5011341"/>
            <a:ext cx="3128963" cy="116086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Optimal chunk size for embeddings</a:t>
            </a:r>
            <a:endParaRPr lang="en-US" sz="621" dirty="0"/>
          </a:p>
        </p:txBody>
      </p:sp>
      <p:sp>
        <p:nvSpPr>
          <p:cNvPr id="48" name="Text 40"/>
          <p:cNvSpPr/>
          <p:nvPr/>
        </p:nvSpPr>
        <p:spPr>
          <a:xfrm>
            <a:off x="4829175" y="5170289"/>
            <a:ext cx="3128963" cy="116086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Preserves context across boundaries</a:t>
            </a:r>
            <a:endParaRPr lang="en-US" sz="621" dirty="0"/>
          </a:p>
        </p:txBody>
      </p:sp>
      <p:sp>
        <p:nvSpPr>
          <p:cNvPr id="49" name="Text 41"/>
          <p:cNvSpPr/>
          <p:nvPr/>
        </p:nvSpPr>
        <p:spPr>
          <a:xfrm>
            <a:off x="4829175" y="4693444"/>
            <a:ext cx="6200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✓</a:t>
            </a:r>
            <a:endParaRPr lang="en-US" sz="584" dirty="0"/>
          </a:p>
        </p:txBody>
      </p:sp>
      <p:sp>
        <p:nvSpPr>
          <p:cNvPr id="50" name="Text 42"/>
          <p:cNvSpPr/>
          <p:nvPr/>
        </p:nvSpPr>
        <p:spPr>
          <a:xfrm>
            <a:off x="4829175" y="4852392"/>
            <a:ext cx="6200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✓</a:t>
            </a:r>
            <a:endParaRPr lang="en-US" sz="584" dirty="0"/>
          </a:p>
        </p:txBody>
      </p:sp>
      <p:sp>
        <p:nvSpPr>
          <p:cNvPr id="51" name="Text 43"/>
          <p:cNvSpPr/>
          <p:nvPr/>
        </p:nvSpPr>
        <p:spPr>
          <a:xfrm>
            <a:off x="4829175" y="5011341"/>
            <a:ext cx="6200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✓</a:t>
            </a:r>
            <a:endParaRPr lang="en-US" sz="584" dirty="0"/>
          </a:p>
        </p:txBody>
      </p:sp>
      <p:sp>
        <p:nvSpPr>
          <p:cNvPr id="52" name="Text 44"/>
          <p:cNvSpPr/>
          <p:nvPr/>
        </p:nvSpPr>
        <p:spPr>
          <a:xfrm>
            <a:off x="4829175" y="5170289"/>
            <a:ext cx="6200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✓</a:t>
            </a:r>
            <a:endParaRPr lang="en-US" sz="58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29880" y="428625"/>
            <a:ext cx="4284213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Multilingual Embeddings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071563" y="1180505"/>
            <a:ext cx="3357563" cy="294680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Embedding Model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1071563" y="1618059"/>
            <a:ext cx="3357563" cy="184911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71563" y="1618059"/>
            <a:ext cx="28575" cy="1849115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Text 4"/>
          <p:cNvSpPr/>
          <p:nvPr/>
        </p:nvSpPr>
        <p:spPr>
          <a:xfrm>
            <a:off x="1214438" y="1760934"/>
            <a:ext cx="30718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intfloat/multilingual-e5-large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1214438" y="2021681"/>
            <a:ext cx="3071813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State-of-the-art multilingual embedding model with exceptional support for Arabic and dialectal variations.</a:t>
            </a:r>
            <a:endParaRPr lang="en-US" sz="674" dirty="0"/>
          </a:p>
        </p:txBody>
      </p:sp>
      <p:sp>
        <p:nvSpPr>
          <p:cNvPr id="9" name="Text 6"/>
          <p:cNvSpPr/>
          <p:nvPr/>
        </p:nvSpPr>
        <p:spPr>
          <a:xfrm>
            <a:off x="1214438" y="2404542"/>
            <a:ext cx="3071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Strong Arabic language support</a:t>
            </a:r>
            <a:endParaRPr lang="en-US" sz="674" dirty="0"/>
          </a:p>
        </p:txBody>
      </p:sp>
      <p:sp>
        <p:nvSpPr>
          <p:cNvPr id="10" name="Text 7"/>
          <p:cNvSpPr/>
          <p:nvPr/>
        </p:nvSpPr>
        <p:spPr>
          <a:xfrm>
            <a:off x="1214438" y="2602781"/>
            <a:ext cx="3071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Handles Egyptian dialect effectively</a:t>
            </a:r>
            <a:endParaRPr lang="en-US" sz="674" dirty="0"/>
          </a:p>
        </p:txBody>
      </p:sp>
      <p:sp>
        <p:nvSpPr>
          <p:cNvPr id="11" name="Text 8"/>
          <p:cNvSpPr/>
          <p:nvPr/>
        </p:nvSpPr>
        <p:spPr>
          <a:xfrm>
            <a:off x="1214438" y="2801020"/>
            <a:ext cx="3071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Cross-lingual semantic understanding</a:t>
            </a:r>
            <a:endParaRPr lang="en-US" sz="674" dirty="0"/>
          </a:p>
        </p:txBody>
      </p:sp>
      <p:sp>
        <p:nvSpPr>
          <p:cNvPr id="12" name="Text 9"/>
          <p:cNvSpPr/>
          <p:nvPr/>
        </p:nvSpPr>
        <p:spPr>
          <a:xfrm>
            <a:off x="1214438" y="2999259"/>
            <a:ext cx="3071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1024-dimensional output vectors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1214438" y="3197498"/>
            <a:ext cx="3071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Optimized for semantic search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1071563" y="3752924"/>
            <a:ext cx="1625203" cy="582216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78719" y="3860081"/>
            <a:ext cx="141089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Output Dimension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1178719" y="4033317"/>
            <a:ext cx="14108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1024</a:t>
            </a:r>
            <a:endParaRPr lang="en-US" sz="987" dirty="0"/>
          </a:p>
        </p:txBody>
      </p:sp>
      <p:sp>
        <p:nvSpPr>
          <p:cNvPr id="17" name="Shape 14"/>
          <p:cNvSpPr/>
          <p:nvPr/>
        </p:nvSpPr>
        <p:spPr>
          <a:xfrm>
            <a:off x="2803922" y="3752924"/>
            <a:ext cx="1625203" cy="582216"/>
          </a:xfrm>
          <a:prstGeom prst="rect">
            <a:avLst/>
          </a:prstGeom>
          <a:solidFill>
            <a:srgbClr val="FF6B35">
              <a:alpha val="1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2911078" y="3860081"/>
            <a:ext cx="141089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0E0E0"/>
                </a:solidFill>
              </a:rPr>
              <a:t>Languages Supported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2911078" y="4033317"/>
            <a:ext cx="14108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6B35"/>
                </a:solidFill>
              </a:rPr>
              <a:t>100+</a:t>
            </a:r>
            <a:endParaRPr lang="en-US" sz="987" dirty="0"/>
          </a:p>
        </p:txBody>
      </p:sp>
      <p:sp>
        <p:nvSpPr>
          <p:cNvPr id="20" name="Text 17"/>
          <p:cNvSpPr/>
          <p:nvPr/>
        </p:nvSpPr>
        <p:spPr>
          <a:xfrm>
            <a:off x="4714875" y="1180505"/>
            <a:ext cx="3357563" cy="294680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Processing Pipeline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714875" y="1618059"/>
            <a:ext cx="3357563" cy="650081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714875" y="1618059"/>
            <a:ext cx="28575" cy="650081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3" name="Shape 20"/>
          <p:cNvSpPr/>
          <p:nvPr/>
        </p:nvSpPr>
        <p:spPr>
          <a:xfrm>
            <a:off x="4829175" y="1732359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756" y="1810941"/>
            <a:ext cx="128588" cy="128588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222081" y="1732359"/>
            <a:ext cx="27360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Batch Processing</a:t>
            </a:r>
            <a:endParaRPr lang="en-US" sz="683" dirty="0"/>
          </a:p>
        </p:txBody>
      </p:sp>
      <p:sp>
        <p:nvSpPr>
          <p:cNvPr id="26" name="Text 22"/>
          <p:cNvSpPr/>
          <p:nvPr/>
        </p:nvSpPr>
        <p:spPr>
          <a:xfrm>
            <a:off x="5222081" y="1896666"/>
            <a:ext cx="273605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Process multiple chunks simultaneously for maximum throughput and efficiency</a:t>
            </a:r>
            <a:endParaRPr lang="en-US" sz="621" dirty="0"/>
          </a:p>
        </p:txBody>
      </p:sp>
      <p:sp>
        <p:nvSpPr>
          <p:cNvPr id="27" name="Shape 23"/>
          <p:cNvSpPr/>
          <p:nvPr/>
        </p:nvSpPr>
        <p:spPr>
          <a:xfrm>
            <a:off x="4714875" y="2375297"/>
            <a:ext cx="3357563" cy="52149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8" name="Shape 24"/>
          <p:cNvSpPr/>
          <p:nvPr/>
        </p:nvSpPr>
        <p:spPr>
          <a:xfrm>
            <a:off x="4714875" y="2375297"/>
            <a:ext cx="28575" cy="52149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9" name="Shape 25"/>
          <p:cNvSpPr/>
          <p:nvPr/>
        </p:nvSpPr>
        <p:spPr>
          <a:xfrm>
            <a:off x="4829175" y="2489597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56" y="2568178"/>
            <a:ext cx="128588" cy="128588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222081" y="2489597"/>
            <a:ext cx="246958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GPU Acceleration</a:t>
            </a:r>
            <a:endParaRPr lang="en-US" sz="683" dirty="0"/>
          </a:p>
        </p:txBody>
      </p:sp>
      <p:sp>
        <p:nvSpPr>
          <p:cNvPr id="32" name="Text 27"/>
          <p:cNvSpPr/>
          <p:nvPr/>
        </p:nvSpPr>
        <p:spPr>
          <a:xfrm>
            <a:off x="5222081" y="2653903"/>
            <a:ext cx="246958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Leverage CUDA for 10-50x speedup in embedding generation</a:t>
            </a:r>
            <a:endParaRPr lang="en-US" sz="621" dirty="0"/>
          </a:p>
        </p:txBody>
      </p:sp>
      <p:sp>
        <p:nvSpPr>
          <p:cNvPr id="33" name="Shape 28"/>
          <p:cNvSpPr/>
          <p:nvPr/>
        </p:nvSpPr>
        <p:spPr>
          <a:xfrm>
            <a:off x="4714875" y="3003947"/>
            <a:ext cx="3357563" cy="52149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4" name="Shape 29"/>
          <p:cNvSpPr/>
          <p:nvPr/>
        </p:nvSpPr>
        <p:spPr>
          <a:xfrm>
            <a:off x="4714875" y="3003947"/>
            <a:ext cx="28575" cy="52149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35" name="Shape 30"/>
          <p:cNvSpPr/>
          <p:nvPr/>
        </p:nvSpPr>
        <p:spPr>
          <a:xfrm>
            <a:off x="4829175" y="3118247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sp>
        <p:nvSpPr>
          <p:cNvPr id="36" name="Text 31"/>
          <p:cNvSpPr/>
          <p:nvPr/>
        </p:nvSpPr>
        <p:spPr>
          <a:xfrm>
            <a:off x="5222081" y="3118247"/>
            <a:ext cx="26082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Vector Normalization</a:t>
            </a:r>
            <a:endParaRPr lang="en-US" sz="683" dirty="0"/>
          </a:p>
        </p:txBody>
      </p:sp>
      <p:sp>
        <p:nvSpPr>
          <p:cNvPr id="37" name="Text 32"/>
          <p:cNvSpPr/>
          <p:nvPr/>
        </p:nvSpPr>
        <p:spPr>
          <a:xfrm>
            <a:off x="5222081" y="3282553"/>
            <a:ext cx="260827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Normalize embeddings for cosine similarity and optimal retrieval</a:t>
            </a:r>
            <a:endParaRPr lang="en-US" sz="621" dirty="0"/>
          </a:p>
        </p:txBody>
      </p:sp>
      <p:sp>
        <p:nvSpPr>
          <p:cNvPr id="38" name="Shape 33"/>
          <p:cNvSpPr/>
          <p:nvPr/>
        </p:nvSpPr>
        <p:spPr>
          <a:xfrm>
            <a:off x="4714875" y="3632597"/>
            <a:ext cx="3357563" cy="52149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39" name="Shape 34"/>
          <p:cNvSpPr/>
          <p:nvPr/>
        </p:nvSpPr>
        <p:spPr>
          <a:xfrm>
            <a:off x="4714875" y="3632597"/>
            <a:ext cx="28575" cy="52149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40" name="Shape 35"/>
          <p:cNvSpPr/>
          <p:nvPr/>
        </p:nvSpPr>
        <p:spPr>
          <a:xfrm>
            <a:off x="4829175" y="3746897"/>
            <a:ext cx="285750" cy="285750"/>
          </a:xfrm>
          <a:prstGeom prst="ellipse">
            <a:avLst/>
          </a:prstGeom>
          <a:solidFill>
            <a:srgbClr val="FF6B35">
              <a:alpha val="20000"/>
            </a:srgbClr>
          </a:solidFill>
          <a:ln/>
        </p:spPr>
      </p:sp>
      <p:pic>
        <p:nvPicPr>
          <p:cNvPr id="4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793" y="3825478"/>
            <a:ext cx="112514" cy="128588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5222081" y="3746897"/>
            <a:ext cx="24055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Persistent Storage</a:t>
            </a:r>
            <a:endParaRPr lang="en-US" sz="683" dirty="0"/>
          </a:p>
        </p:txBody>
      </p:sp>
      <p:sp>
        <p:nvSpPr>
          <p:cNvPr id="43" name="Text 37"/>
          <p:cNvSpPr/>
          <p:nvPr/>
        </p:nvSpPr>
        <p:spPr>
          <a:xfrm>
            <a:off x="5222081" y="3911203"/>
            <a:ext cx="240554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Save embeddings with metadata for fast retrieval and reuse</a:t>
            </a:r>
            <a:endParaRPr lang="en-US" sz="62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27724" y="428625"/>
            <a:ext cx="5288552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6B35"/>
                </a:solidFill>
              </a:rPr>
              <a:t>Vector Database: Qdrant Cloud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928688" y="980480"/>
            <a:ext cx="3543300" cy="294680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Collection Configuration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928688" y="1360884"/>
            <a:ext cx="3543300" cy="1142888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28688" y="1360884"/>
            <a:ext cx="28575" cy="114288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7" name="Text 4"/>
          <p:cNvSpPr/>
          <p:nvPr/>
        </p:nvSpPr>
        <p:spPr>
          <a:xfrm>
            <a:off x="985838" y="1418034"/>
            <a:ext cx="791338" cy="141089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Collection Name:</a:t>
            </a:r>
            <a:endParaRPr lang="en-US" sz="634" dirty="0"/>
          </a:p>
        </p:txBody>
      </p:sp>
      <p:sp>
        <p:nvSpPr>
          <p:cNvPr id="8" name="Text 5"/>
          <p:cNvSpPr/>
          <p:nvPr/>
        </p:nvSpPr>
        <p:spPr>
          <a:xfrm>
            <a:off x="1862900" y="1418034"/>
            <a:ext cx="70192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telecom_chunks</a:t>
            </a:r>
            <a:endParaRPr lang="en-US" sz="674" dirty="0"/>
          </a:p>
        </p:txBody>
      </p:sp>
      <p:sp>
        <p:nvSpPr>
          <p:cNvPr id="9" name="Text 6"/>
          <p:cNvSpPr/>
          <p:nvPr/>
        </p:nvSpPr>
        <p:spPr>
          <a:xfrm>
            <a:off x="985838" y="1638040"/>
            <a:ext cx="754866" cy="141089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Distance Metric: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1826428" y="1638040"/>
            <a:ext cx="179070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COSINE (or DOT with normalized vectors)</a:t>
            </a:r>
            <a:endParaRPr lang="en-US" sz="674" dirty="0"/>
          </a:p>
        </p:txBody>
      </p:sp>
      <p:sp>
        <p:nvSpPr>
          <p:cNvPr id="11" name="Text 8"/>
          <p:cNvSpPr/>
          <p:nvPr/>
        </p:nvSpPr>
        <p:spPr>
          <a:xfrm>
            <a:off x="985838" y="1858045"/>
            <a:ext cx="714375" cy="141089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Vector Size: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1785938" y="1858045"/>
            <a:ext cx="1713272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1024 dimensions (from multilingual-e5)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985838" y="2078050"/>
            <a:ext cx="714375" cy="141089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Storage Type: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1785938" y="2078050"/>
            <a:ext cx="140902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Qdrant Cloud (managed service)</a:t>
            </a:r>
            <a:endParaRPr lang="en-US" sz="674" dirty="0"/>
          </a:p>
        </p:txBody>
      </p:sp>
      <p:sp>
        <p:nvSpPr>
          <p:cNvPr id="15" name="Text 12"/>
          <p:cNvSpPr/>
          <p:nvPr/>
        </p:nvSpPr>
        <p:spPr>
          <a:xfrm>
            <a:off x="985838" y="2298055"/>
            <a:ext cx="714375" cy="141089"/>
          </a:xfrm>
          <a:prstGeom prst="rect">
            <a:avLst/>
          </a:prstGeom>
          <a:noFill/>
          <a:ln/>
        </p:spPr>
        <p:txBody>
          <a:bodyPr wrap="none" lIns="0" tIns="1701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Indexing: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1785938" y="2298055"/>
            <a:ext cx="188034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0E0E0"/>
                </a:solidFill>
              </a:rPr>
              <a:t>HNSW (Hierarchical Navigable Small World)</a:t>
            </a:r>
            <a:endParaRPr lang="en-US" sz="674" dirty="0"/>
          </a:p>
        </p:txBody>
      </p:sp>
      <p:sp>
        <p:nvSpPr>
          <p:cNvPr id="17" name="Text 14"/>
          <p:cNvSpPr/>
          <p:nvPr/>
        </p:nvSpPr>
        <p:spPr>
          <a:xfrm>
            <a:off x="4672013" y="980480"/>
            <a:ext cx="3543300" cy="294680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Point Structure</a:t>
            </a:r>
            <a:endParaRPr lang="en-US" sz="987" dirty="0"/>
          </a:p>
        </p:txBody>
      </p:sp>
      <p:sp>
        <p:nvSpPr>
          <p:cNvPr id="18" name="Shape 15"/>
          <p:cNvSpPr/>
          <p:nvPr/>
        </p:nvSpPr>
        <p:spPr>
          <a:xfrm>
            <a:off x="4672013" y="1360884"/>
            <a:ext cx="3543300" cy="118050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672013" y="1360884"/>
            <a:ext cx="28575" cy="1180505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0" name="Text 17"/>
          <p:cNvSpPr/>
          <p:nvPr/>
        </p:nvSpPr>
        <p:spPr>
          <a:xfrm>
            <a:off x="4729163" y="1418034"/>
            <a:ext cx="34290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ID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4729163" y="1587698"/>
            <a:ext cx="3429000" cy="128588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Unique identifier: docID::chunkID for deduplication</a:t>
            </a:r>
            <a:endParaRPr lang="en-US" sz="621" dirty="0"/>
          </a:p>
        </p:txBody>
      </p:sp>
      <p:sp>
        <p:nvSpPr>
          <p:cNvPr id="22" name="Text 19"/>
          <p:cNvSpPr/>
          <p:nvPr/>
        </p:nvSpPr>
        <p:spPr>
          <a:xfrm>
            <a:off x="4729163" y="1802011"/>
            <a:ext cx="34290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Vector</a:t>
            </a:r>
            <a:endParaRPr lang="en-US" sz="634" dirty="0"/>
          </a:p>
        </p:txBody>
      </p:sp>
      <p:sp>
        <p:nvSpPr>
          <p:cNvPr id="23" name="Text 20"/>
          <p:cNvSpPr/>
          <p:nvPr/>
        </p:nvSpPr>
        <p:spPr>
          <a:xfrm>
            <a:off x="4729163" y="1971675"/>
            <a:ext cx="3429000" cy="128588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1024-dimensional embedding from multilingual-e5-large</a:t>
            </a:r>
            <a:endParaRPr lang="en-US" sz="621" dirty="0"/>
          </a:p>
        </p:txBody>
      </p:sp>
      <p:sp>
        <p:nvSpPr>
          <p:cNvPr id="24" name="Text 21"/>
          <p:cNvSpPr/>
          <p:nvPr/>
        </p:nvSpPr>
        <p:spPr>
          <a:xfrm>
            <a:off x="4729163" y="2185988"/>
            <a:ext cx="34290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Payload</a:t>
            </a:r>
            <a:endParaRPr lang="en-US" sz="634" dirty="0"/>
          </a:p>
        </p:txBody>
      </p:sp>
      <p:sp>
        <p:nvSpPr>
          <p:cNvPr id="25" name="Text 22"/>
          <p:cNvSpPr/>
          <p:nvPr/>
        </p:nvSpPr>
        <p:spPr>
          <a:xfrm>
            <a:off x="4729163" y="2355652"/>
            <a:ext cx="3429000" cy="128588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Metadata object containing source info and content</a:t>
            </a:r>
            <a:endParaRPr lang="en-US" sz="621" dirty="0"/>
          </a:p>
        </p:txBody>
      </p:sp>
      <p:sp>
        <p:nvSpPr>
          <p:cNvPr id="26" name="Shape 23"/>
          <p:cNvSpPr/>
          <p:nvPr/>
        </p:nvSpPr>
        <p:spPr>
          <a:xfrm>
            <a:off x="4672013" y="2627114"/>
            <a:ext cx="3543300" cy="1026914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4672013" y="2627114"/>
            <a:ext cx="28575" cy="1026914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8" name="Text 25"/>
          <p:cNvSpPr/>
          <p:nvPr/>
        </p:nvSpPr>
        <p:spPr>
          <a:xfrm>
            <a:off x="4729163" y="2684264"/>
            <a:ext cx="3429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Payload Contents</a:t>
            </a:r>
            <a:endParaRPr lang="en-US" sz="683" dirty="0"/>
          </a:p>
        </p:txBody>
      </p:sp>
      <p:sp>
        <p:nvSpPr>
          <p:cNvPr id="29" name="Shape 26"/>
          <p:cNvSpPr/>
          <p:nvPr/>
        </p:nvSpPr>
        <p:spPr>
          <a:xfrm>
            <a:off x="4729163" y="2877145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4729163" y="2877145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url</a:t>
            </a:r>
            <a:endParaRPr lang="en-US" sz="621" dirty="0"/>
          </a:p>
        </p:txBody>
      </p:sp>
      <p:sp>
        <p:nvSpPr>
          <p:cNvPr id="31" name="Shape 28"/>
          <p:cNvSpPr/>
          <p:nvPr/>
        </p:nvSpPr>
        <p:spPr>
          <a:xfrm>
            <a:off x="6472238" y="2877145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6472238" y="2877145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title</a:t>
            </a:r>
            <a:endParaRPr lang="en-US" sz="621" dirty="0"/>
          </a:p>
        </p:txBody>
      </p:sp>
      <p:sp>
        <p:nvSpPr>
          <p:cNvPr id="33" name="Shape 30"/>
          <p:cNvSpPr/>
          <p:nvPr/>
        </p:nvSpPr>
        <p:spPr>
          <a:xfrm>
            <a:off x="4729163" y="3136106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4729163" y="3136106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chunk_text</a:t>
            </a:r>
            <a:endParaRPr lang="en-US" sz="621" dirty="0"/>
          </a:p>
        </p:txBody>
      </p:sp>
      <p:sp>
        <p:nvSpPr>
          <p:cNvPr id="35" name="Shape 32"/>
          <p:cNvSpPr/>
          <p:nvPr/>
        </p:nvSpPr>
        <p:spPr>
          <a:xfrm>
            <a:off x="6472238" y="3136106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472238" y="3136106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language</a:t>
            </a:r>
            <a:endParaRPr lang="en-US" sz="621" dirty="0"/>
          </a:p>
        </p:txBody>
      </p:sp>
      <p:sp>
        <p:nvSpPr>
          <p:cNvPr id="37" name="Shape 34"/>
          <p:cNvSpPr/>
          <p:nvPr/>
        </p:nvSpPr>
        <p:spPr>
          <a:xfrm>
            <a:off x="4729163" y="3395067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4729163" y="3395067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content_hash</a:t>
            </a:r>
            <a:endParaRPr lang="en-US" sz="621" dirty="0"/>
          </a:p>
        </p:txBody>
      </p:sp>
      <p:sp>
        <p:nvSpPr>
          <p:cNvPr id="39" name="Shape 36"/>
          <p:cNvSpPr/>
          <p:nvPr/>
        </p:nvSpPr>
        <p:spPr>
          <a:xfrm>
            <a:off x="6472238" y="3395067"/>
            <a:ext cx="1685925" cy="201811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6472238" y="3395067"/>
            <a:ext cx="1685925" cy="20181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fetch_date</a:t>
            </a:r>
            <a:endParaRPr lang="en-US" sz="621" dirty="0"/>
          </a:p>
        </p:txBody>
      </p:sp>
      <p:sp>
        <p:nvSpPr>
          <p:cNvPr id="41" name="Text 38"/>
          <p:cNvSpPr/>
          <p:nvPr/>
        </p:nvSpPr>
        <p:spPr>
          <a:xfrm>
            <a:off x="928688" y="3711178"/>
            <a:ext cx="7286625" cy="275034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Batch Operations &amp; Filtering</a:t>
            </a:r>
            <a:endParaRPr lang="en-US" sz="885" dirty="0"/>
          </a:p>
        </p:txBody>
      </p:sp>
      <p:sp>
        <p:nvSpPr>
          <p:cNvPr id="42" name="Shape 39"/>
          <p:cNvSpPr/>
          <p:nvPr/>
        </p:nvSpPr>
        <p:spPr>
          <a:xfrm>
            <a:off x="928688" y="4071938"/>
            <a:ext cx="2371725" cy="89475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928688" y="4071938"/>
            <a:ext cx="28575" cy="89475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4168378"/>
            <a:ext cx="150019" cy="200025"/>
          </a:xfrm>
          <a:prstGeom prst="rect">
            <a:avLst/>
          </a:prstGeom>
        </p:spPr>
      </p:pic>
      <p:sp>
        <p:nvSpPr>
          <p:cNvPr id="45" name="Text 41"/>
          <p:cNvSpPr/>
          <p:nvPr/>
        </p:nvSpPr>
        <p:spPr>
          <a:xfrm>
            <a:off x="985838" y="4459486"/>
            <a:ext cx="2257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Batch Upsert</a:t>
            </a:r>
            <a:endParaRPr lang="en-US" sz="683" dirty="0"/>
          </a:p>
        </p:txBody>
      </p:sp>
      <p:sp>
        <p:nvSpPr>
          <p:cNvPr id="46" name="Text 42"/>
          <p:cNvSpPr/>
          <p:nvPr/>
        </p:nvSpPr>
        <p:spPr>
          <a:xfrm>
            <a:off x="985838" y="4652367"/>
            <a:ext cx="22574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Insert/update points in batches of 256-1024 for optimal throughput and memory efficiency</a:t>
            </a:r>
            <a:endParaRPr lang="en-US" sz="621" dirty="0"/>
          </a:p>
        </p:txBody>
      </p:sp>
      <p:sp>
        <p:nvSpPr>
          <p:cNvPr id="47" name="Shape 43"/>
          <p:cNvSpPr/>
          <p:nvPr/>
        </p:nvSpPr>
        <p:spPr>
          <a:xfrm>
            <a:off x="3386138" y="4071938"/>
            <a:ext cx="2371725" cy="89475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48" name="Shape 44"/>
          <p:cNvSpPr/>
          <p:nvPr/>
        </p:nvSpPr>
        <p:spPr>
          <a:xfrm>
            <a:off x="3386138" y="4071938"/>
            <a:ext cx="28575" cy="89475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4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8" y="4168378"/>
            <a:ext cx="200025" cy="200025"/>
          </a:xfrm>
          <a:prstGeom prst="rect">
            <a:avLst/>
          </a:prstGeom>
        </p:spPr>
      </p:pic>
      <p:sp>
        <p:nvSpPr>
          <p:cNvPr id="50" name="Text 45"/>
          <p:cNvSpPr/>
          <p:nvPr/>
        </p:nvSpPr>
        <p:spPr>
          <a:xfrm>
            <a:off x="3443288" y="4459486"/>
            <a:ext cx="2257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Similarity Search</a:t>
            </a:r>
            <a:endParaRPr lang="en-US" sz="683" dirty="0"/>
          </a:p>
        </p:txBody>
      </p:sp>
      <p:sp>
        <p:nvSpPr>
          <p:cNvPr id="51" name="Text 46"/>
          <p:cNvSpPr/>
          <p:nvPr/>
        </p:nvSpPr>
        <p:spPr>
          <a:xfrm>
            <a:off x="3443288" y="4652367"/>
            <a:ext cx="22574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Query vector against collection to find top-K most similar chunks with configurable limits</a:t>
            </a:r>
            <a:endParaRPr lang="en-US" sz="621" dirty="0"/>
          </a:p>
        </p:txBody>
      </p:sp>
      <p:sp>
        <p:nvSpPr>
          <p:cNvPr id="52" name="Shape 47"/>
          <p:cNvSpPr/>
          <p:nvPr/>
        </p:nvSpPr>
        <p:spPr>
          <a:xfrm>
            <a:off x="5843588" y="4071938"/>
            <a:ext cx="2371725" cy="894755"/>
          </a:xfrm>
          <a:prstGeom prst="rect">
            <a:avLst/>
          </a:prstGeom>
          <a:solidFill>
            <a:srgbClr val="FF6B35">
              <a:alpha val="8000"/>
            </a:srgbClr>
          </a:solidFill>
          <a:ln/>
        </p:spPr>
      </p:sp>
      <p:sp>
        <p:nvSpPr>
          <p:cNvPr id="53" name="Shape 48"/>
          <p:cNvSpPr/>
          <p:nvPr/>
        </p:nvSpPr>
        <p:spPr>
          <a:xfrm>
            <a:off x="5843588" y="4071938"/>
            <a:ext cx="28575" cy="894755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5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738" y="4168378"/>
            <a:ext cx="200025" cy="200025"/>
          </a:xfrm>
          <a:prstGeom prst="rect">
            <a:avLst/>
          </a:prstGeom>
        </p:spPr>
      </p:pic>
      <p:sp>
        <p:nvSpPr>
          <p:cNvPr id="55" name="Text 49"/>
          <p:cNvSpPr/>
          <p:nvPr/>
        </p:nvSpPr>
        <p:spPr>
          <a:xfrm>
            <a:off x="5900738" y="4459486"/>
            <a:ext cx="2257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Language Filtering</a:t>
            </a:r>
            <a:endParaRPr lang="en-US" sz="683" dirty="0"/>
          </a:p>
        </p:txBody>
      </p:sp>
      <p:sp>
        <p:nvSpPr>
          <p:cNvPr id="56" name="Text 50"/>
          <p:cNvSpPr/>
          <p:nvPr/>
        </p:nvSpPr>
        <p:spPr>
          <a:xfrm>
            <a:off x="5900738" y="4652367"/>
            <a:ext cx="22574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0E0E0"/>
                </a:solidFill>
              </a:rPr>
              <a:t>Filter results by language field to improve retrieval relevance for multilingual queries</a:t>
            </a:r>
            <a:endParaRPr lang="en-US" sz="62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2026-01-08T09:38:02Z</dcterms:created>
  <dcterms:modified xsi:type="dcterms:W3CDTF">2026-01-08T09:38:02Z</dcterms:modified>
</cp:coreProperties>
</file>